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1"/>
  </p:notesMasterIdLst>
  <p:sldIdLst>
    <p:sldId id="474" r:id="rId2"/>
    <p:sldId id="372" r:id="rId3"/>
    <p:sldId id="589" r:id="rId4"/>
    <p:sldId id="587" r:id="rId5"/>
    <p:sldId id="588" r:id="rId6"/>
    <p:sldId id="653" r:id="rId7"/>
    <p:sldId id="629" r:id="rId8"/>
    <p:sldId id="476" r:id="rId9"/>
    <p:sldId id="585" r:id="rId10"/>
    <p:sldId id="599" r:id="rId11"/>
    <p:sldId id="590" r:id="rId12"/>
    <p:sldId id="591" r:id="rId13"/>
    <p:sldId id="631" r:id="rId14"/>
    <p:sldId id="656" r:id="rId15"/>
    <p:sldId id="657" r:id="rId16"/>
    <p:sldId id="592" r:id="rId17"/>
    <p:sldId id="641" r:id="rId18"/>
    <p:sldId id="623" r:id="rId19"/>
    <p:sldId id="595" r:id="rId20"/>
    <p:sldId id="632" r:id="rId21"/>
    <p:sldId id="642" r:id="rId22"/>
    <p:sldId id="643" r:id="rId23"/>
    <p:sldId id="633" r:id="rId24"/>
    <p:sldId id="625" r:id="rId25"/>
    <p:sldId id="636" r:id="rId26"/>
    <p:sldId id="637" r:id="rId27"/>
    <p:sldId id="644" r:id="rId28"/>
    <p:sldId id="557" r:id="rId29"/>
    <p:sldId id="639" r:id="rId30"/>
    <p:sldId id="652" r:id="rId31"/>
    <p:sldId id="645" r:id="rId32"/>
    <p:sldId id="649" r:id="rId33"/>
    <p:sldId id="647" r:id="rId34"/>
    <p:sldId id="648" r:id="rId35"/>
    <p:sldId id="654" r:id="rId36"/>
    <p:sldId id="655" r:id="rId37"/>
    <p:sldId id="650" r:id="rId38"/>
    <p:sldId id="651" r:id="rId39"/>
    <p:sldId id="373" r:id="rId40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9FD6CC"/>
    <a:srgbClr val="DDDDDD"/>
    <a:srgbClr val="DE0000"/>
    <a:srgbClr val="FF6699"/>
    <a:srgbClr val="67B136"/>
    <a:srgbClr val="339966"/>
    <a:srgbClr val="9ED7D8"/>
    <a:srgbClr val="CC3399"/>
    <a:srgbClr val="F26A6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338" autoAdjust="0"/>
    <p:restoredTop sz="94438" autoAdjust="0"/>
  </p:normalViewPr>
  <p:slideViewPr>
    <p:cSldViewPr>
      <p:cViewPr>
        <p:scale>
          <a:sx n="100" d="100"/>
          <a:sy n="100" d="100"/>
        </p:scale>
        <p:origin x="-342" y="-240"/>
      </p:cViewPr>
      <p:guideLst>
        <p:guide orient="horz" pos="179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720A848-7230-43D4-A2A5-E6FC0865F938}" type="datetimeFigureOut">
              <a:rPr lang="ko-KR" altLang="en-US"/>
              <a:pPr>
                <a:defRPr/>
              </a:pPr>
              <a:t>2016-06-02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89FAB7C-E7F7-49C7-AC98-875E2CB6EA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39108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9FAB7C-E7F7-49C7-AC98-875E2CB6EA4C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20252-A1F9-4A3B-941E-7B7118BC640A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배경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05" y="0"/>
            <a:ext cx="9143999" cy="6102096"/>
          </a:xfrm>
          <a:prstGeom prst="rect">
            <a:avLst/>
          </a:prstGeom>
          <a:noFill/>
        </p:spPr>
      </p:pic>
      <p:grpSp>
        <p:nvGrpSpPr>
          <p:cNvPr id="2" name="그룹 30"/>
          <p:cNvGrpSpPr/>
          <p:nvPr userDrawn="1"/>
        </p:nvGrpSpPr>
        <p:grpSpPr>
          <a:xfrm rot="21329921">
            <a:off x="4677919" y="2171151"/>
            <a:ext cx="1305417" cy="1584176"/>
            <a:chOff x="3613923" y="620688"/>
            <a:chExt cx="1305417" cy="1584176"/>
          </a:xfrm>
        </p:grpSpPr>
        <p:grpSp>
          <p:nvGrpSpPr>
            <p:cNvPr id="3" name="그룹 31"/>
            <p:cNvGrpSpPr/>
            <p:nvPr userDrawn="1"/>
          </p:nvGrpSpPr>
          <p:grpSpPr>
            <a:xfrm>
              <a:off x="3613923" y="620688"/>
              <a:ext cx="1296144" cy="1584176"/>
              <a:chOff x="5436096" y="4437112"/>
              <a:chExt cx="1296144" cy="1584176"/>
            </a:xfrm>
          </p:grpSpPr>
          <p:sp>
            <p:nvSpPr>
              <p:cNvPr id="35" name="직사각형 34"/>
              <p:cNvSpPr/>
              <p:nvPr userDrawn="1"/>
            </p:nvSpPr>
            <p:spPr>
              <a:xfrm>
                <a:off x="5436096" y="4437112"/>
                <a:ext cx="1296144" cy="1584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36" name="Picture 3" descr="D:\16_파워포인트자료\중앙청사이미지.png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5960"/>
              <a:stretch/>
            </p:blipFill>
            <p:spPr bwMode="auto">
              <a:xfrm>
                <a:off x="5524996" y="4534533"/>
                <a:ext cx="1115177" cy="8640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직사각형 36"/>
              <p:cNvSpPr/>
              <p:nvPr userDrawn="1"/>
            </p:nvSpPr>
            <p:spPr>
              <a:xfrm>
                <a:off x="6267721" y="5461332"/>
                <a:ext cx="441146" cy="36933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altLang="ko-KR" sz="1800" b="0" cap="none" spc="0" dirty="0" smtClean="0">
                    <a:ln w="1841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Rix정고딕 B" panose="02020603020101020101" pitchFamily="18" charset="-127"/>
                    <a:ea typeface="Rix정고딕 B" panose="02020603020101020101" pitchFamily="18" charset="-127"/>
                  </a:rPr>
                  <a:t>02</a:t>
                </a:r>
                <a:endParaRPr lang="en-US" altLang="ko-KR" sz="1800" b="0" cap="none" spc="0" dirty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endParaRPr>
              </a:p>
            </p:txBody>
          </p:sp>
        </p:grpSp>
        <p:pic>
          <p:nvPicPr>
            <p:cNvPr id="33" name="Picture 4" descr="D:\16_파워포인트자료\홍보도안\홍보과_일반용_리플릿2.jpg"/>
            <p:cNvPicPr>
              <a:picLocks noChangeAspect="1" noChangeArrowheads="1"/>
            </p:cNvPicPr>
            <p:nvPr userDrawn="1"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backgroundRemoval t="75000" b="97540" l="37723" r="4870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079" t="75761" r="50000" b="4769"/>
            <a:stretch/>
          </p:blipFill>
          <p:spPr bwMode="auto">
            <a:xfrm>
              <a:off x="3690628" y="709588"/>
              <a:ext cx="1160772" cy="96148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</p:pic>
        <p:sp>
          <p:nvSpPr>
            <p:cNvPr id="34" name="직사각형 33"/>
            <p:cNvSpPr/>
            <p:nvPr userDrawn="1"/>
          </p:nvSpPr>
          <p:spPr>
            <a:xfrm>
              <a:off x="3897907" y="1893818"/>
              <a:ext cx="1021433" cy="21544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800" b="0" cap="none" spc="0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rPr>
                <a:t>중앙선거관리위원회</a:t>
              </a:r>
              <a:endParaRPr lang="en-US" altLang="ko-KR" sz="800" b="0" cap="none" spc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ix정고딕 B" panose="02020603020101020101" pitchFamily="18" charset="-127"/>
                <a:ea typeface="Rix정고딕 B" panose="02020603020101020101" pitchFamily="18" charset="-127"/>
              </a:endParaRPr>
            </a:p>
          </p:txBody>
        </p:sp>
      </p:grpSp>
      <p:grpSp>
        <p:nvGrpSpPr>
          <p:cNvPr id="5" name="그룹 37"/>
          <p:cNvGrpSpPr/>
          <p:nvPr userDrawn="1"/>
        </p:nvGrpSpPr>
        <p:grpSpPr>
          <a:xfrm rot="1623438">
            <a:off x="5942460" y="1723827"/>
            <a:ext cx="1296144" cy="1418380"/>
            <a:chOff x="5588496" y="4589512"/>
            <a:chExt cx="1296144" cy="1418380"/>
          </a:xfrm>
        </p:grpSpPr>
        <p:grpSp>
          <p:nvGrpSpPr>
            <p:cNvPr id="6" name="그룹 38"/>
            <p:cNvGrpSpPr/>
            <p:nvPr userDrawn="1"/>
          </p:nvGrpSpPr>
          <p:grpSpPr>
            <a:xfrm>
              <a:off x="5588496" y="4589512"/>
              <a:ext cx="1296144" cy="1418380"/>
              <a:chOff x="5436096" y="4437112"/>
              <a:chExt cx="1296144" cy="1418380"/>
            </a:xfrm>
          </p:grpSpPr>
          <p:sp>
            <p:nvSpPr>
              <p:cNvPr id="41" name="직사각형 40"/>
              <p:cNvSpPr/>
              <p:nvPr userDrawn="1"/>
            </p:nvSpPr>
            <p:spPr>
              <a:xfrm>
                <a:off x="5436096" y="4437112"/>
                <a:ext cx="1296144" cy="14183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42" name="Picture 3" descr="D:\16_파워포인트자료\중앙청사이미지.png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5960"/>
              <a:stretch/>
            </p:blipFill>
            <p:spPr bwMode="auto">
              <a:xfrm>
                <a:off x="5524996" y="4534533"/>
                <a:ext cx="1115177" cy="8640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3" name="직사각형 42"/>
              <p:cNvSpPr/>
              <p:nvPr userDrawn="1"/>
            </p:nvSpPr>
            <p:spPr>
              <a:xfrm>
                <a:off x="6269324" y="5375634"/>
                <a:ext cx="437940" cy="36933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altLang="ko-KR" sz="1800" b="0" cap="none" spc="0" dirty="0" smtClean="0">
                    <a:ln w="1841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Rix정고딕 B" panose="02020603020101020101" pitchFamily="18" charset="-127"/>
                    <a:ea typeface="Rix정고딕 B" panose="02020603020101020101" pitchFamily="18" charset="-127"/>
                  </a:rPr>
                  <a:t>01</a:t>
                </a:r>
                <a:endParaRPr lang="en-US" altLang="ko-KR" sz="1800" b="0" cap="none" spc="0" dirty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endParaRPr>
              </a:p>
            </p:txBody>
          </p:sp>
        </p:grpSp>
        <p:sp>
          <p:nvSpPr>
            <p:cNvPr id="40" name="직사각형 39"/>
            <p:cNvSpPr/>
            <p:nvPr userDrawn="1"/>
          </p:nvSpPr>
          <p:spPr>
            <a:xfrm>
              <a:off x="5854823" y="5773170"/>
              <a:ext cx="1021433" cy="21544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800" b="0" cap="none" spc="0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rPr>
                <a:t>중앙선거관리위원회</a:t>
              </a:r>
              <a:endParaRPr lang="en-US" altLang="ko-KR" sz="800" b="0" cap="none" spc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ix정고딕 B" panose="02020603020101020101" pitchFamily="18" charset="-127"/>
                <a:ea typeface="Rix정고딕 B" panose="02020603020101020101" pitchFamily="18" charset="-127"/>
              </a:endParaRPr>
            </a:p>
          </p:txBody>
        </p:sp>
      </p:grpSp>
      <p:grpSp>
        <p:nvGrpSpPr>
          <p:cNvPr id="7" name="그룹 1"/>
          <p:cNvGrpSpPr/>
          <p:nvPr userDrawn="1"/>
        </p:nvGrpSpPr>
        <p:grpSpPr>
          <a:xfrm>
            <a:off x="3107202" y="3628737"/>
            <a:ext cx="1665255" cy="1418380"/>
            <a:chOff x="2500451" y="4053249"/>
            <a:chExt cx="1665255" cy="1418380"/>
          </a:xfrm>
        </p:grpSpPr>
        <p:sp>
          <p:nvSpPr>
            <p:cNvPr id="45" name="직사각형 44"/>
            <p:cNvSpPr/>
            <p:nvPr userDrawn="1"/>
          </p:nvSpPr>
          <p:spPr>
            <a:xfrm rot="19073767">
              <a:off x="2542845" y="4053249"/>
              <a:ext cx="1296144" cy="1418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/>
            <p:cNvSpPr/>
            <p:nvPr userDrawn="1"/>
          </p:nvSpPr>
          <p:spPr>
            <a:xfrm rot="19073767">
              <a:off x="3525793" y="4600949"/>
              <a:ext cx="441146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1800" b="0" cap="none" spc="0" dirty="0" smtClean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rPr>
                <a:t>03</a:t>
              </a:r>
            </a:p>
          </p:txBody>
        </p:sp>
        <p:sp>
          <p:nvSpPr>
            <p:cNvPr id="47" name="직사각형 46"/>
            <p:cNvSpPr/>
            <p:nvPr userDrawn="1"/>
          </p:nvSpPr>
          <p:spPr>
            <a:xfrm rot="19073767">
              <a:off x="3144273" y="4987164"/>
              <a:ext cx="1021433" cy="21544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800" b="0" cap="none" spc="0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rPr>
                <a:t>중앙선거관리위원회</a:t>
              </a:r>
              <a:endParaRPr lang="en-US" altLang="ko-KR" sz="800" b="0" cap="none" spc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ix정고딕 B" panose="02020603020101020101" pitchFamily="18" charset="-127"/>
                <a:ea typeface="Rix정고딕 B" panose="02020603020101020101" pitchFamily="18" charset="-127"/>
              </a:endParaRPr>
            </a:p>
          </p:txBody>
        </p:sp>
        <p:grpSp>
          <p:nvGrpSpPr>
            <p:cNvPr id="10" name="그룹 47"/>
            <p:cNvGrpSpPr/>
            <p:nvPr/>
          </p:nvGrpSpPr>
          <p:grpSpPr>
            <a:xfrm rot="19073767">
              <a:off x="2500451" y="4192682"/>
              <a:ext cx="1115177" cy="843519"/>
              <a:chOff x="6752478" y="3278648"/>
              <a:chExt cx="1115177" cy="841101"/>
            </a:xfrm>
          </p:grpSpPr>
          <p:sp>
            <p:nvSpPr>
              <p:cNvPr id="49" name="직사각형 48"/>
              <p:cNvSpPr/>
              <p:nvPr/>
            </p:nvSpPr>
            <p:spPr>
              <a:xfrm>
                <a:off x="6752478" y="3278648"/>
                <a:ext cx="1115177" cy="841101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50" name="그림 49" descr="p_0067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885048" y="3365269"/>
                <a:ext cx="849248" cy="686438"/>
              </a:xfrm>
              <a:prstGeom prst="rect">
                <a:avLst/>
              </a:prstGeom>
            </p:spPr>
          </p:pic>
        </p:grpSp>
      </p:grpSp>
      <p:pic>
        <p:nvPicPr>
          <p:cNvPr id="9" name="그림 8" descr="텍스트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 rot="6500729">
            <a:off x="7081873" y="3258562"/>
            <a:ext cx="816797" cy="1091094"/>
          </a:xfrm>
          <a:prstGeom prst="rect">
            <a:avLst/>
          </a:prstGeom>
        </p:spPr>
      </p:pic>
      <p:pic>
        <p:nvPicPr>
          <p:cNvPr id="12" name="그림 11" descr="필름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7363966" y="5022833"/>
            <a:ext cx="1420251" cy="914324"/>
          </a:xfrm>
          <a:prstGeom prst="rect">
            <a:avLst/>
          </a:prstGeom>
        </p:spPr>
      </p:pic>
      <p:pic>
        <p:nvPicPr>
          <p:cNvPr id="13" name="그림 12" descr="잎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 rot="9446436" flipH="1">
            <a:off x="7608753" y="4020158"/>
            <a:ext cx="1316627" cy="1066712"/>
          </a:xfrm>
          <a:prstGeom prst="rect">
            <a:avLst/>
          </a:prstGeom>
        </p:spPr>
      </p:pic>
      <p:pic>
        <p:nvPicPr>
          <p:cNvPr id="8" name="그림 7" descr="카메라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 flipH="1">
            <a:off x="4221878" y="2887206"/>
            <a:ext cx="3663393" cy="32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107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동그라미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4311" r="29931"/>
          <a:stretch>
            <a:fillRect/>
          </a:stretch>
        </p:blipFill>
        <p:spPr>
          <a:xfrm>
            <a:off x="0" y="764704"/>
            <a:ext cx="3851920" cy="4327803"/>
          </a:xfrm>
          <a:prstGeom prst="rect">
            <a:avLst/>
          </a:prstGeom>
        </p:spPr>
      </p:pic>
      <p:pic>
        <p:nvPicPr>
          <p:cNvPr id="14" name="그림 13" descr="동그라미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0571" t="26051" b="41386"/>
          <a:stretch>
            <a:fillRect/>
          </a:stretch>
        </p:blipFill>
        <p:spPr>
          <a:xfrm>
            <a:off x="7452320" y="5589240"/>
            <a:ext cx="1321268" cy="108012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타원 14"/>
          <p:cNvSpPr/>
          <p:nvPr userDrawn="1"/>
        </p:nvSpPr>
        <p:spPr>
          <a:xfrm>
            <a:off x="2622600" y="3999880"/>
            <a:ext cx="1187400" cy="1187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배경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50001" b="35107"/>
          <a:stretch>
            <a:fillRect/>
          </a:stretch>
        </p:blipFill>
        <p:spPr>
          <a:xfrm>
            <a:off x="0" y="0"/>
            <a:ext cx="9143999" cy="908720"/>
          </a:xfrm>
          <a:prstGeom prst="rect">
            <a:avLst/>
          </a:prstGeom>
        </p:spPr>
      </p:pic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34528" y="199555"/>
            <a:ext cx="7581300" cy="6480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lang="ko-KR" altLang="en-US" sz="36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ADD A TITLE SLIDE</a:t>
            </a:r>
            <a:endParaRPr lang="ko-KR" altLang="en-US" dirty="0"/>
          </a:p>
        </p:txBody>
      </p:sp>
      <p:grpSp>
        <p:nvGrpSpPr>
          <p:cNvPr id="2" name="그룹 2"/>
          <p:cNvGrpSpPr/>
          <p:nvPr userDrawn="1"/>
        </p:nvGrpSpPr>
        <p:grpSpPr>
          <a:xfrm>
            <a:off x="7633643" y="6488"/>
            <a:ext cx="1357265" cy="1291930"/>
            <a:chOff x="7633643" y="6488"/>
            <a:chExt cx="1357265" cy="1291930"/>
          </a:xfrm>
        </p:grpSpPr>
        <p:grpSp>
          <p:nvGrpSpPr>
            <p:cNvPr id="3" name="그룹 9"/>
            <p:cNvGrpSpPr/>
            <p:nvPr userDrawn="1"/>
          </p:nvGrpSpPr>
          <p:grpSpPr>
            <a:xfrm rot="2390363">
              <a:off x="8462320" y="33968"/>
              <a:ext cx="470509" cy="726432"/>
              <a:chOff x="3613923" y="620688"/>
              <a:chExt cx="1296144" cy="1584176"/>
            </a:xfrm>
          </p:grpSpPr>
          <p:grpSp>
            <p:nvGrpSpPr>
              <p:cNvPr id="4" name="그룹 10"/>
              <p:cNvGrpSpPr/>
              <p:nvPr userDrawn="1"/>
            </p:nvGrpSpPr>
            <p:grpSpPr>
              <a:xfrm>
                <a:off x="3613923" y="620688"/>
                <a:ext cx="1296144" cy="1584176"/>
                <a:chOff x="5436096" y="4437112"/>
                <a:chExt cx="1296144" cy="1584176"/>
              </a:xfrm>
            </p:grpSpPr>
            <p:sp>
              <p:nvSpPr>
                <p:cNvPr id="15" name="직사각형 14"/>
                <p:cNvSpPr/>
                <p:nvPr userDrawn="1"/>
              </p:nvSpPr>
              <p:spPr>
                <a:xfrm>
                  <a:off x="5436096" y="4437112"/>
                  <a:ext cx="1296144" cy="15841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19" name="Picture 3" descr="D:\16_파워포인트자료\중앙청사이미지.png"/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5960"/>
                <a:stretch/>
              </p:blipFill>
              <p:spPr bwMode="auto">
                <a:xfrm>
                  <a:off x="5524996" y="4534533"/>
                  <a:ext cx="1115177" cy="86406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2" name="Picture 4" descr="D:\16_파워포인트자료\홍보도안\홍보과_일반용_리플릿2.jpg"/>
              <p:cNvPicPr>
                <a:picLocks noChangeAspect="1" noChangeArrowheads="1"/>
              </p:cNvPicPr>
              <p:nvPr userDrawn="1"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 xmlns="">
                      <a14:imgLayer r:embed="">
                        <a14:imgEffect>
                          <a14:backgroundRemoval t="75000" b="97540" l="37723" r="48708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7079" t="75761" r="50000" b="4769"/>
              <a:stretch/>
            </p:blipFill>
            <p:spPr bwMode="auto">
              <a:xfrm>
                <a:off x="3690628" y="709588"/>
                <a:ext cx="1160772" cy="961487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</p:pic>
        </p:grpSp>
        <p:grpSp>
          <p:nvGrpSpPr>
            <p:cNvPr id="5" name="그룹 21"/>
            <p:cNvGrpSpPr/>
            <p:nvPr userDrawn="1"/>
          </p:nvGrpSpPr>
          <p:grpSpPr>
            <a:xfrm rot="20952586">
              <a:off x="7829602" y="6488"/>
              <a:ext cx="697954" cy="612107"/>
              <a:chOff x="5436096" y="4437112"/>
              <a:chExt cx="1296144" cy="1418380"/>
            </a:xfrm>
          </p:grpSpPr>
          <p:sp>
            <p:nvSpPr>
              <p:cNvPr id="24" name="직사각형 23"/>
              <p:cNvSpPr/>
              <p:nvPr userDrawn="1"/>
            </p:nvSpPr>
            <p:spPr>
              <a:xfrm>
                <a:off x="5436096" y="4437112"/>
                <a:ext cx="1296144" cy="14183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25" name="Picture 3" descr="D:\16_파워포인트자료\중앙청사이미지.png"/>
              <p:cNvPicPr>
                <a:picLocks noChangeAspect="1" noChangeArrowheads="1"/>
              </p:cNvPicPr>
              <p:nvPr userDrawn="1"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5960"/>
              <a:stretch/>
            </p:blipFill>
            <p:spPr bwMode="auto">
              <a:xfrm>
                <a:off x="5524996" y="4534533"/>
                <a:ext cx="1115177" cy="8640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5" name="그림 34" descr="잎.png"/>
            <p:cNvPicPr>
              <a:picLocks noChangeAspect="1"/>
            </p:cNvPicPr>
            <p:nvPr userDrawn="1"/>
          </p:nvPicPr>
          <p:blipFill>
            <a:blip r:embed="rId6" cstate="print"/>
            <a:stretch>
              <a:fillRect/>
            </a:stretch>
          </p:blipFill>
          <p:spPr>
            <a:xfrm rot="14178468">
              <a:off x="7611284" y="353511"/>
              <a:ext cx="629355" cy="584638"/>
            </a:xfrm>
            <a:prstGeom prst="rect">
              <a:avLst/>
            </a:prstGeom>
          </p:spPr>
        </p:pic>
        <p:pic>
          <p:nvPicPr>
            <p:cNvPr id="36" name="그림 35" descr="카메라.png"/>
            <p:cNvPicPr>
              <a:picLocks noChangeAspect="1"/>
            </p:cNvPicPr>
            <p:nvPr userDrawn="1"/>
          </p:nvPicPr>
          <p:blipFill>
            <a:blip r:embed="rId7" cstate="print"/>
            <a:stretch>
              <a:fillRect/>
            </a:stretch>
          </p:blipFill>
          <p:spPr>
            <a:xfrm rot="6540006">
              <a:off x="7873446" y="180957"/>
              <a:ext cx="1126027" cy="110889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배경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5" y="0"/>
            <a:ext cx="9143999" cy="6858000"/>
          </a:xfrm>
          <a:prstGeom prst="rect">
            <a:avLst/>
          </a:prstGeom>
          <a:noFill/>
        </p:spPr>
      </p:pic>
      <p:grpSp>
        <p:nvGrpSpPr>
          <p:cNvPr id="2" name="그룹 30"/>
          <p:cNvGrpSpPr/>
          <p:nvPr userDrawn="1"/>
        </p:nvGrpSpPr>
        <p:grpSpPr>
          <a:xfrm rot="2390363">
            <a:off x="2717262" y="2216545"/>
            <a:ext cx="1305417" cy="1584176"/>
            <a:chOff x="3613923" y="620688"/>
            <a:chExt cx="1305417" cy="1584176"/>
          </a:xfrm>
        </p:grpSpPr>
        <p:grpSp>
          <p:nvGrpSpPr>
            <p:cNvPr id="3" name="그룹 31"/>
            <p:cNvGrpSpPr/>
            <p:nvPr userDrawn="1"/>
          </p:nvGrpSpPr>
          <p:grpSpPr>
            <a:xfrm>
              <a:off x="3613923" y="620688"/>
              <a:ext cx="1296144" cy="1584176"/>
              <a:chOff x="5436096" y="4437112"/>
              <a:chExt cx="1296144" cy="1584176"/>
            </a:xfrm>
          </p:grpSpPr>
          <p:sp>
            <p:nvSpPr>
              <p:cNvPr id="35" name="직사각형 34"/>
              <p:cNvSpPr/>
              <p:nvPr userDrawn="1"/>
            </p:nvSpPr>
            <p:spPr>
              <a:xfrm>
                <a:off x="5436096" y="4437112"/>
                <a:ext cx="1296144" cy="1584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36" name="Picture 3" descr="D:\16_파워포인트자료\중앙청사이미지.png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5960"/>
              <a:stretch/>
            </p:blipFill>
            <p:spPr bwMode="auto">
              <a:xfrm>
                <a:off x="5524996" y="4534533"/>
                <a:ext cx="1115177" cy="8640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직사각형 36"/>
              <p:cNvSpPr/>
              <p:nvPr userDrawn="1"/>
            </p:nvSpPr>
            <p:spPr>
              <a:xfrm>
                <a:off x="6267721" y="5461332"/>
                <a:ext cx="441146" cy="36933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altLang="ko-KR" sz="1800" b="0" cap="none" spc="0" dirty="0" smtClean="0">
                    <a:ln w="1841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Rix정고딕 B" panose="02020603020101020101" pitchFamily="18" charset="-127"/>
                    <a:ea typeface="Rix정고딕 B" panose="02020603020101020101" pitchFamily="18" charset="-127"/>
                  </a:rPr>
                  <a:t>02</a:t>
                </a:r>
                <a:endParaRPr lang="en-US" altLang="ko-KR" sz="1800" b="0" cap="none" spc="0" dirty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endParaRPr>
              </a:p>
            </p:txBody>
          </p:sp>
        </p:grpSp>
        <p:pic>
          <p:nvPicPr>
            <p:cNvPr id="33" name="Picture 4" descr="D:\16_파워포인트자료\홍보도안\홍보과_일반용_리플릿2.jpg"/>
            <p:cNvPicPr>
              <a:picLocks noChangeAspect="1" noChangeArrowheads="1"/>
            </p:cNvPicPr>
            <p:nvPr userDrawn="1"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backgroundRemoval t="75000" b="97540" l="37723" r="4870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079" t="75761" r="50000" b="4769"/>
            <a:stretch/>
          </p:blipFill>
          <p:spPr bwMode="auto">
            <a:xfrm>
              <a:off x="3690628" y="709588"/>
              <a:ext cx="1160772" cy="96148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</p:pic>
        <p:sp>
          <p:nvSpPr>
            <p:cNvPr id="34" name="직사각형 33"/>
            <p:cNvSpPr/>
            <p:nvPr userDrawn="1"/>
          </p:nvSpPr>
          <p:spPr>
            <a:xfrm>
              <a:off x="3897907" y="1893818"/>
              <a:ext cx="1021433" cy="21544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800" b="0" cap="none" spc="0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rPr>
                <a:t>중앙선거관리위원회</a:t>
              </a:r>
              <a:endParaRPr lang="en-US" altLang="ko-KR" sz="800" b="0" cap="none" spc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ix정고딕 B" panose="02020603020101020101" pitchFamily="18" charset="-127"/>
                <a:ea typeface="Rix정고딕 B" panose="02020603020101020101" pitchFamily="18" charset="-127"/>
              </a:endParaRPr>
            </a:p>
          </p:txBody>
        </p:sp>
      </p:grpSp>
      <p:grpSp>
        <p:nvGrpSpPr>
          <p:cNvPr id="5" name="그룹 37"/>
          <p:cNvGrpSpPr/>
          <p:nvPr userDrawn="1"/>
        </p:nvGrpSpPr>
        <p:grpSpPr>
          <a:xfrm rot="20286927">
            <a:off x="1430464" y="1943616"/>
            <a:ext cx="1296144" cy="1418380"/>
            <a:chOff x="5588496" y="4589512"/>
            <a:chExt cx="1296144" cy="1418380"/>
          </a:xfrm>
        </p:grpSpPr>
        <p:grpSp>
          <p:nvGrpSpPr>
            <p:cNvPr id="6" name="그룹 38"/>
            <p:cNvGrpSpPr/>
            <p:nvPr userDrawn="1"/>
          </p:nvGrpSpPr>
          <p:grpSpPr>
            <a:xfrm>
              <a:off x="5588496" y="4589512"/>
              <a:ext cx="1296144" cy="1418380"/>
              <a:chOff x="5436096" y="4437112"/>
              <a:chExt cx="1296144" cy="1418380"/>
            </a:xfrm>
          </p:grpSpPr>
          <p:sp>
            <p:nvSpPr>
              <p:cNvPr id="41" name="직사각형 40"/>
              <p:cNvSpPr/>
              <p:nvPr userDrawn="1"/>
            </p:nvSpPr>
            <p:spPr>
              <a:xfrm>
                <a:off x="5436096" y="4437112"/>
                <a:ext cx="1296144" cy="14183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42" name="Picture 3" descr="D:\16_파워포인트자료\중앙청사이미지.png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5960"/>
              <a:stretch/>
            </p:blipFill>
            <p:spPr bwMode="auto">
              <a:xfrm>
                <a:off x="5524996" y="4534533"/>
                <a:ext cx="1115177" cy="8640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3" name="직사각형 42"/>
              <p:cNvSpPr/>
              <p:nvPr userDrawn="1"/>
            </p:nvSpPr>
            <p:spPr>
              <a:xfrm>
                <a:off x="6269324" y="5375634"/>
                <a:ext cx="437940" cy="36933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altLang="ko-KR" sz="1800" b="0" cap="none" spc="0" dirty="0" smtClean="0">
                    <a:ln w="1841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Rix정고딕 B" panose="02020603020101020101" pitchFamily="18" charset="-127"/>
                    <a:ea typeface="Rix정고딕 B" panose="02020603020101020101" pitchFamily="18" charset="-127"/>
                  </a:rPr>
                  <a:t>01</a:t>
                </a:r>
                <a:endParaRPr lang="en-US" altLang="ko-KR" sz="1800" b="0" cap="none" spc="0" dirty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endParaRPr>
              </a:p>
            </p:txBody>
          </p:sp>
        </p:grpSp>
        <p:sp>
          <p:nvSpPr>
            <p:cNvPr id="40" name="직사각형 39"/>
            <p:cNvSpPr/>
            <p:nvPr userDrawn="1"/>
          </p:nvSpPr>
          <p:spPr>
            <a:xfrm>
              <a:off x="5854823" y="5773170"/>
              <a:ext cx="1021433" cy="21544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800" b="0" cap="none" spc="0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rPr>
                <a:t>중앙선거관리위원회</a:t>
              </a:r>
              <a:endParaRPr lang="en-US" altLang="ko-KR" sz="800" b="0" cap="none" spc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ix정고딕 B" panose="02020603020101020101" pitchFamily="18" charset="-127"/>
                <a:ea typeface="Rix정고딕 B" panose="02020603020101020101" pitchFamily="18" charset="-127"/>
              </a:endParaRPr>
            </a:p>
          </p:txBody>
        </p:sp>
      </p:grpSp>
      <p:grpSp>
        <p:nvGrpSpPr>
          <p:cNvPr id="7" name="그룹 43"/>
          <p:cNvGrpSpPr/>
          <p:nvPr userDrawn="1"/>
        </p:nvGrpSpPr>
        <p:grpSpPr>
          <a:xfrm rot="200117">
            <a:off x="4099789" y="3496827"/>
            <a:ext cx="1296144" cy="1418380"/>
            <a:chOff x="6137069" y="4365104"/>
            <a:chExt cx="1296144" cy="1418380"/>
          </a:xfrm>
        </p:grpSpPr>
        <p:sp>
          <p:nvSpPr>
            <p:cNvPr id="45" name="직사각형 44"/>
            <p:cNvSpPr/>
            <p:nvPr userDrawn="1"/>
          </p:nvSpPr>
          <p:spPr>
            <a:xfrm>
              <a:off x="6137069" y="4365104"/>
              <a:ext cx="1296144" cy="14183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직사각형 45"/>
            <p:cNvSpPr/>
            <p:nvPr userDrawn="1"/>
          </p:nvSpPr>
          <p:spPr>
            <a:xfrm>
              <a:off x="6968694" y="5303626"/>
              <a:ext cx="441146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ko-KR" sz="1800" b="0" cap="none" spc="0" dirty="0" smtClean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rPr>
                <a:t>03</a:t>
              </a:r>
            </a:p>
          </p:txBody>
        </p:sp>
        <p:sp>
          <p:nvSpPr>
            <p:cNvPr id="47" name="직사각형 46"/>
            <p:cNvSpPr/>
            <p:nvPr userDrawn="1"/>
          </p:nvSpPr>
          <p:spPr>
            <a:xfrm>
              <a:off x="6403396" y="5548762"/>
              <a:ext cx="1021433" cy="21544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800" b="0" cap="none" spc="0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rPr>
                <a:t>중앙선거관리위원회</a:t>
              </a:r>
              <a:endParaRPr lang="en-US" altLang="ko-KR" sz="800" b="0" cap="none" spc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ix정고딕 B" panose="02020603020101020101" pitchFamily="18" charset="-127"/>
                <a:ea typeface="Rix정고딕 B" panose="02020603020101020101" pitchFamily="18" charset="-127"/>
              </a:endParaRPr>
            </a:p>
          </p:txBody>
        </p:sp>
        <p:grpSp>
          <p:nvGrpSpPr>
            <p:cNvPr id="10" name="그룹 47"/>
            <p:cNvGrpSpPr/>
            <p:nvPr/>
          </p:nvGrpSpPr>
          <p:grpSpPr>
            <a:xfrm>
              <a:off x="6228184" y="4460107"/>
              <a:ext cx="1115177" cy="843519"/>
              <a:chOff x="6785141" y="3006704"/>
              <a:chExt cx="1115177" cy="841101"/>
            </a:xfrm>
          </p:grpSpPr>
          <p:sp>
            <p:nvSpPr>
              <p:cNvPr id="49" name="직사각형 48"/>
              <p:cNvSpPr/>
              <p:nvPr/>
            </p:nvSpPr>
            <p:spPr>
              <a:xfrm>
                <a:off x="6785141" y="3006704"/>
                <a:ext cx="1115177" cy="841101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50" name="그림 49" descr="p_0067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919497" y="3094360"/>
                <a:ext cx="849248" cy="686438"/>
              </a:xfrm>
              <a:prstGeom prst="rect">
                <a:avLst/>
              </a:prstGeom>
            </p:spPr>
          </p:pic>
        </p:grpSp>
      </p:grpSp>
      <p:pic>
        <p:nvPicPr>
          <p:cNvPr id="9" name="그림 8" descr="텍스트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532488" y="3018732"/>
            <a:ext cx="816797" cy="1091094"/>
          </a:xfrm>
          <a:prstGeom prst="rect">
            <a:avLst/>
          </a:prstGeom>
        </p:spPr>
      </p:pic>
      <p:pic>
        <p:nvPicPr>
          <p:cNvPr id="12" name="그림 11" descr="필름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820520" y="5611020"/>
            <a:ext cx="1420251" cy="914324"/>
          </a:xfrm>
          <a:prstGeom prst="rect">
            <a:avLst/>
          </a:prstGeom>
        </p:spPr>
      </p:pic>
      <p:pic>
        <p:nvPicPr>
          <p:cNvPr id="13" name="그림 12" descr="잎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3484816" y="4314876"/>
            <a:ext cx="1316627" cy="1066712"/>
          </a:xfrm>
          <a:prstGeom prst="rect">
            <a:avLst/>
          </a:prstGeom>
        </p:spPr>
      </p:pic>
      <p:pic>
        <p:nvPicPr>
          <p:cNvPr id="8" name="그림 7" descr="카메라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371708" y="2926377"/>
            <a:ext cx="3663393" cy="324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배경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3999" cy="6102096"/>
          </a:xfrm>
          <a:prstGeom prst="rect">
            <a:avLst/>
          </a:prstGeom>
        </p:spPr>
      </p:pic>
      <p:pic>
        <p:nvPicPr>
          <p:cNvPr id="13" name="그림 12" descr="텍스트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95536" y="2348880"/>
            <a:ext cx="816797" cy="1091094"/>
          </a:xfrm>
          <a:prstGeom prst="rect">
            <a:avLst/>
          </a:prstGeom>
        </p:spPr>
      </p:pic>
      <p:pic>
        <p:nvPicPr>
          <p:cNvPr id="14" name="그림 13" descr="필름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83568" y="4941168"/>
            <a:ext cx="1420251" cy="914324"/>
          </a:xfrm>
          <a:prstGeom prst="rect">
            <a:avLst/>
          </a:prstGeom>
        </p:spPr>
      </p:pic>
      <p:pic>
        <p:nvPicPr>
          <p:cNvPr id="15" name="그림 14" descr="잎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 rot="17913383">
            <a:off x="1888535" y="2504693"/>
            <a:ext cx="1316627" cy="1066712"/>
          </a:xfrm>
          <a:prstGeom prst="rect">
            <a:avLst/>
          </a:prstGeom>
        </p:spPr>
      </p:pic>
      <p:pic>
        <p:nvPicPr>
          <p:cNvPr id="16" name="그림 15" descr="카메라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51520" y="2376129"/>
            <a:ext cx="3663393" cy="3248900"/>
          </a:xfrm>
          <a:prstGeom prst="rect">
            <a:avLst/>
          </a:prstGeom>
        </p:spPr>
      </p:pic>
      <p:grpSp>
        <p:nvGrpSpPr>
          <p:cNvPr id="2" name="그룹 1"/>
          <p:cNvGrpSpPr/>
          <p:nvPr userDrawn="1"/>
        </p:nvGrpSpPr>
        <p:grpSpPr>
          <a:xfrm>
            <a:off x="6004891" y="504497"/>
            <a:ext cx="2592215" cy="1857105"/>
            <a:chOff x="6225689" y="2007010"/>
            <a:chExt cx="2592215" cy="1857105"/>
          </a:xfrm>
        </p:grpSpPr>
        <p:grpSp>
          <p:nvGrpSpPr>
            <p:cNvPr id="8" name="그룹 7"/>
            <p:cNvGrpSpPr/>
            <p:nvPr userDrawn="1"/>
          </p:nvGrpSpPr>
          <p:grpSpPr>
            <a:xfrm rot="2390363">
              <a:off x="7512487" y="2279939"/>
              <a:ext cx="1305417" cy="1584176"/>
              <a:chOff x="3613923" y="620688"/>
              <a:chExt cx="1305417" cy="1584176"/>
            </a:xfrm>
          </p:grpSpPr>
          <p:grpSp>
            <p:nvGrpSpPr>
              <p:cNvPr id="10" name="그룹 9"/>
              <p:cNvGrpSpPr/>
              <p:nvPr userDrawn="1"/>
            </p:nvGrpSpPr>
            <p:grpSpPr>
              <a:xfrm>
                <a:off x="3613923" y="620688"/>
                <a:ext cx="1296144" cy="1584176"/>
                <a:chOff x="5436096" y="4437112"/>
                <a:chExt cx="1296144" cy="1584176"/>
              </a:xfrm>
            </p:grpSpPr>
            <p:sp>
              <p:nvSpPr>
                <p:cNvPr id="18" name="직사각형 17"/>
                <p:cNvSpPr/>
                <p:nvPr userDrawn="1"/>
              </p:nvSpPr>
              <p:spPr>
                <a:xfrm>
                  <a:off x="5436096" y="4437112"/>
                  <a:ext cx="1296144" cy="15841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19" name="Picture 3" descr="D:\16_파워포인트자료\중앙청사이미지.png"/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5960"/>
                <a:stretch/>
              </p:blipFill>
              <p:spPr bwMode="auto">
                <a:xfrm>
                  <a:off x="5524996" y="4534533"/>
                  <a:ext cx="1115177" cy="86406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0" name="직사각형 19"/>
                <p:cNvSpPr/>
                <p:nvPr userDrawn="1"/>
              </p:nvSpPr>
              <p:spPr>
                <a:xfrm>
                  <a:off x="6267721" y="5461332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altLang="ko-KR" sz="1800" b="0" cap="none" spc="0" dirty="0" smtClean="0">
                      <a:ln w="18415" cmpd="sng">
                        <a:solidFill>
                          <a:schemeClr val="tx1"/>
                        </a:solidFill>
                        <a:prstDash val="solid"/>
                      </a:ln>
                      <a:solidFill>
                        <a:schemeClr val="tx1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latin typeface="Rix정고딕 B" panose="02020603020101020101" pitchFamily="18" charset="-127"/>
                      <a:ea typeface="Rix정고딕 B" panose="02020603020101020101" pitchFamily="18" charset="-127"/>
                    </a:rPr>
                    <a:t>02</a:t>
                  </a:r>
                  <a:endParaRPr lang="en-US" altLang="ko-KR" sz="1800" b="0" cap="none" spc="0" dirty="0">
                    <a:ln w="1841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Rix정고딕 B" panose="02020603020101020101" pitchFamily="18" charset="-127"/>
                    <a:ea typeface="Rix정고딕 B" panose="02020603020101020101" pitchFamily="18" charset="-127"/>
                  </a:endParaRPr>
                </a:p>
              </p:txBody>
            </p:sp>
          </p:grpSp>
          <p:pic>
            <p:nvPicPr>
              <p:cNvPr id="12" name="Picture 4" descr="D:\16_파워포인트자료\홍보도안\홍보과_일반용_리플릿2.jpg"/>
              <p:cNvPicPr>
                <a:picLocks noChangeAspect="1" noChangeArrowheads="1"/>
              </p:cNvPicPr>
              <p:nvPr userDrawn="1"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backgroundRemoval t="75000" b="97540" l="37723" r="48708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7079" t="75761" r="50000" b="4769"/>
              <a:stretch/>
            </p:blipFill>
            <p:spPr bwMode="auto">
              <a:xfrm>
                <a:off x="3690628" y="709588"/>
                <a:ext cx="1160772" cy="961487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</p:pic>
          <p:sp>
            <p:nvSpPr>
              <p:cNvPr id="17" name="직사각형 16"/>
              <p:cNvSpPr/>
              <p:nvPr userDrawn="1"/>
            </p:nvSpPr>
            <p:spPr>
              <a:xfrm>
                <a:off x="3897907" y="1893818"/>
                <a:ext cx="1021433" cy="21544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ko-KR" altLang="en-US" sz="800" b="0" cap="none" spc="0" dirty="0" smtClean="0">
                    <a:ln w="18415" cmpd="sng">
                      <a:noFill/>
                      <a:prstDash val="solid"/>
                    </a:ln>
                    <a:solidFill>
                      <a:schemeClr val="tx1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Rix정고딕 B" panose="02020603020101020101" pitchFamily="18" charset="-127"/>
                    <a:ea typeface="Rix정고딕 B" panose="02020603020101020101" pitchFamily="18" charset="-127"/>
                  </a:rPr>
                  <a:t>중앙선거관리위원회</a:t>
                </a:r>
                <a:endParaRPr lang="en-US" altLang="ko-KR" sz="800" b="0" cap="none" spc="0" dirty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endParaRPr>
              </a:p>
            </p:txBody>
          </p:sp>
        </p:grpSp>
        <p:grpSp>
          <p:nvGrpSpPr>
            <p:cNvPr id="21" name="그룹 20"/>
            <p:cNvGrpSpPr/>
            <p:nvPr userDrawn="1"/>
          </p:nvGrpSpPr>
          <p:grpSpPr>
            <a:xfrm rot="20286927">
              <a:off x="6225689" y="2007010"/>
              <a:ext cx="1296144" cy="1418380"/>
              <a:chOff x="5588496" y="4589512"/>
              <a:chExt cx="1296144" cy="1418380"/>
            </a:xfrm>
          </p:grpSpPr>
          <p:grpSp>
            <p:nvGrpSpPr>
              <p:cNvPr id="22" name="그룹 21"/>
              <p:cNvGrpSpPr/>
              <p:nvPr userDrawn="1"/>
            </p:nvGrpSpPr>
            <p:grpSpPr>
              <a:xfrm>
                <a:off x="5588496" y="4589512"/>
                <a:ext cx="1296144" cy="1418380"/>
                <a:chOff x="5436096" y="4437112"/>
                <a:chExt cx="1296144" cy="1418380"/>
              </a:xfrm>
            </p:grpSpPr>
            <p:sp>
              <p:nvSpPr>
                <p:cNvPr id="24" name="직사각형 23"/>
                <p:cNvSpPr/>
                <p:nvPr userDrawn="1"/>
              </p:nvSpPr>
              <p:spPr>
                <a:xfrm>
                  <a:off x="5436096" y="4437112"/>
                  <a:ext cx="1296144" cy="14183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pic>
              <p:nvPicPr>
                <p:cNvPr id="25" name="Picture 3" descr="D:\16_파워포인트자료\중앙청사이미지.png"/>
                <p:cNvPicPr>
                  <a:picLocks noChangeAspect="1" noChangeArrowheads="1"/>
                </p:cNvPicPr>
                <p:nvPr userDrawn="1"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5960"/>
                <a:stretch/>
              </p:blipFill>
              <p:spPr bwMode="auto">
                <a:xfrm>
                  <a:off x="5524996" y="4534533"/>
                  <a:ext cx="1115177" cy="86406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직사각형 25"/>
                <p:cNvSpPr/>
                <p:nvPr userDrawn="1"/>
              </p:nvSpPr>
              <p:spPr>
                <a:xfrm>
                  <a:off x="6269324" y="5375634"/>
                  <a:ext cx="437940" cy="369332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altLang="ko-KR" sz="1800" b="0" cap="none" spc="0" dirty="0" smtClean="0">
                      <a:ln w="18415" cmpd="sng">
                        <a:solidFill>
                          <a:schemeClr val="tx1"/>
                        </a:solidFill>
                        <a:prstDash val="solid"/>
                      </a:ln>
                      <a:solidFill>
                        <a:schemeClr val="tx1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latin typeface="Rix정고딕 B" panose="02020603020101020101" pitchFamily="18" charset="-127"/>
                      <a:ea typeface="Rix정고딕 B" panose="02020603020101020101" pitchFamily="18" charset="-127"/>
                    </a:rPr>
                    <a:t>01</a:t>
                  </a:r>
                  <a:endParaRPr lang="en-US" altLang="ko-KR" sz="1800" b="0" cap="none" spc="0" dirty="0">
                    <a:ln w="18415" cmpd="sng">
                      <a:solidFill>
                        <a:schemeClr val="tx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Rix정고딕 B" panose="02020603020101020101" pitchFamily="18" charset="-127"/>
                    <a:ea typeface="Rix정고딕 B" panose="02020603020101020101" pitchFamily="18" charset="-127"/>
                  </a:endParaRPr>
                </a:p>
              </p:txBody>
            </p:sp>
          </p:grpSp>
          <p:sp>
            <p:nvSpPr>
              <p:cNvPr id="23" name="직사각형 22"/>
              <p:cNvSpPr/>
              <p:nvPr userDrawn="1"/>
            </p:nvSpPr>
            <p:spPr>
              <a:xfrm>
                <a:off x="5854823" y="5773170"/>
                <a:ext cx="1021433" cy="21544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ko-KR" altLang="en-US" sz="800" b="0" cap="none" spc="0" dirty="0" smtClean="0">
                    <a:ln w="18415" cmpd="sng">
                      <a:noFill/>
                      <a:prstDash val="solid"/>
                    </a:ln>
                    <a:solidFill>
                      <a:schemeClr val="tx1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Rix정고딕 B" panose="02020603020101020101" pitchFamily="18" charset="-127"/>
                    <a:ea typeface="Rix정고딕 B" panose="02020603020101020101" pitchFamily="18" charset="-127"/>
                  </a:rPr>
                  <a:t>중앙선거관리위원회</a:t>
                </a:r>
                <a:endParaRPr lang="en-US" altLang="ko-KR" sz="800" b="0" cap="none" spc="0" dirty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Rix정고딕 B" panose="02020603020101020101" pitchFamily="18" charset="-127"/>
                  <a:ea typeface="Rix정고딕 B" panose="02020603020101020101" pitchFamily="18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21D29-A35E-45B7-A815-2144CFDEA0FF}" type="datetimeFigureOut">
              <a:rPr lang="ko-KR" altLang="en-US" smtClean="0"/>
              <a:pPr/>
              <a:t>2016-06-02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675" r:id="rId16"/>
    <p:sldLayoutId id="2147483678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c.go.kr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hyperlink" Target="http://www.hometax.go.kr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700808"/>
            <a:ext cx="7200800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0" b="1" spc="600" dirty="0" smtClean="0">
                <a:ln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정치자금 회계실무</a:t>
            </a:r>
            <a:endParaRPr kumimoji="0" lang="en-US" altLang="ko-KR" sz="6000" b="1" spc="600" dirty="0" smtClean="0">
              <a:ln>
                <a:prstDash val="solid"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07504" y="6072206"/>
            <a:ext cx="3678678" cy="669586"/>
            <a:chOff x="107504" y="6165728"/>
            <a:chExt cx="2483769" cy="576064"/>
          </a:xfrm>
        </p:grpSpPr>
        <p:sp>
          <p:nvSpPr>
            <p:cNvPr id="5" name="직사각형 4"/>
            <p:cNvSpPr/>
            <p:nvPr/>
          </p:nvSpPr>
          <p:spPr bwMode="auto">
            <a:xfrm>
              <a:off x="323528" y="6237736"/>
              <a:ext cx="1080120" cy="50405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04" y="6165728"/>
              <a:ext cx="939795" cy="575640"/>
            </a:xfrm>
            <a:prstGeom prst="rect">
              <a:avLst/>
            </a:prstGeom>
          </p:spPr>
        </p:pic>
        <p:pic>
          <p:nvPicPr>
            <p:cNvPr id="7" name="Picture 2" descr="Screen Shot 2013-11-04 at 10.28.52 PM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43609" y="6309744"/>
              <a:ext cx="1547664" cy="376823"/>
            </a:xfrm>
            <a:prstGeom prst="rect">
              <a:avLst/>
            </a:prstGeom>
          </p:spPr>
        </p:pic>
      </p:grpSp>
      <p:pic>
        <p:nvPicPr>
          <p:cNvPr id="8" name="Picture 2" descr="D:\노난실\04.세트2\0015.세트_희망교육\표지\1.png"/>
          <p:cNvPicPr>
            <a:picLocks noChangeAspect="1" noChangeArrowheads="1"/>
          </p:cNvPicPr>
          <p:nvPr/>
        </p:nvPicPr>
        <p:blipFill>
          <a:blip r:embed="rId5" cstate="print"/>
          <a:srcRect t="75200"/>
          <a:stretch>
            <a:fillRect/>
          </a:stretch>
        </p:blipFill>
        <p:spPr bwMode="auto">
          <a:xfrm>
            <a:off x="0" y="4242296"/>
            <a:ext cx="9144000" cy="178608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83968" y="6162931"/>
            <a:ext cx="4728120" cy="57746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n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조사</a:t>
            </a:r>
            <a:r>
              <a:rPr kumimoji="0" lang="en-US" altLang="ko-KR" sz="2400" b="1" dirty="0" smtClean="0">
                <a:ln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2</a:t>
            </a:r>
            <a:r>
              <a:rPr kumimoji="0" lang="ko-KR" altLang="en-US" sz="2400" b="1" dirty="0" smtClean="0">
                <a:ln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과  행정사무관  김 종 기</a:t>
            </a:r>
            <a:endParaRPr kumimoji="0" lang="en-US" altLang="ko-KR" sz="2400" b="1" dirty="0" smtClean="0">
              <a:ln>
                <a:prstDash val="solid"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44" y="714356"/>
            <a:ext cx="628651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spc="-150" dirty="0" smtClean="0">
                <a:ln>
                  <a:prstDash val="solid"/>
                </a:ln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itchFamily="18" charset="0"/>
              </a:rPr>
              <a:t> </a:t>
            </a:r>
            <a:r>
              <a:rPr kumimoji="0" lang="ko-KR" altLang="en-US" sz="3200" b="1" spc="-15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후원회를 둔 국회의원 </a:t>
            </a:r>
            <a:r>
              <a:rPr kumimoji="0" lang="ko-KR" altLang="en-US" sz="3200" b="1" spc="-150" dirty="0" smtClean="0">
                <a:ln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및 그 </a:t>
            </a:r>
            <a:r>
              <a:rPr kumimoji="0" lang="ko-KR" altLang="en-US" sz="3200" b="1" spc="-15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후원회</a:t>
            </a:r>
            <a:endParaRPr kumimoji="0" lang="en-US" altLang="ko-KR" sz="2400" b="1" spc="-150" dirty="0" smtClean="0">
              <a:ln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364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2339752" y="1988840"/>
            <a:ext cx="6177560" cy="676275"/>
            <a:chOff x="2353772" y="1700808"/>
            <a:chExt cx="6177560" cy="676275"/>
          </a:xfrm>
        </p:grpSpPr>
        <p:grpSp>
          <p:nvGrpSpPr>
            <p:cNvPr id="31" name="그룹 66"/>
            <p:cNvGrpSpPr/>
            <p:nvPr/>
          </p:nvGrpSpPr>
          <p:grpSpPr>
            <a:xfrm>
              <a:off x="2353772" y="1700808"/>
              <a:ext cx="6177560" cy="676275"/>
              <a:chOff x="1019175" y="1988839"/>
              <a:chExt cx="7105650" cy="777876"/>
            </a:xfrm>
          </p:grpSpPr>
          <p:sp>
            <p:nvSpPr>
              <p:cNvPr id="32" name="타원 31"/>
              <p:cNvSpPr/>
              <p:nvPr/>
            </p:nvSpPr>
            <p:spPr>
              <a:xfrm>
                <a:off x="2279315" y="1988839"/>
                <a:ext cx="720080" cy="72008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타원 30"/>
              <p:cNvSpPr/>
              <p:nvPr/>
            </p:nvSpPr>
            <p:spPr>
              <a:xfrm>
                <a:off x="2406030" y="2122984"/>
                <a:ext cx="451792" cy="4517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1019175" y="1988840"/>
                <a:ext cx="7105650" cy="777875"/>
              </a:xfrm>
              <a:custGeom>
                <a:avLst/>
                <a:gdLst/>
                <a:ahLst/>
                <a:cxnLst>
                  <a:cxn ang="0">
                    <a:pos x="1458" y="0"/>
                  </a:cxn>
                  <a:cxn ang="0">
                    <a:pos x="1458" y="0"/>
                  </a:cxn>
                  <a:cxn ang="0">
                    <a:pos x="1456" y="0"/>
                  </a:cxn>
                  <a:cxn ang="0">
                    <a:pos x="1390" y="14"/>
                  </a:cxn>
                  <a:cxn ang="0">
                    <a:pos x="1306" y="64"/>
                  </a:cxn>
                  <a:cxn ang="0">
                    <a:pos x="1248" y="144"/>
                  </a:cxn>
                  <a:cxn ang="0">
                    <a:pos x="1240" y="176"/>
                  </a:cxn>
                  <a:cxn ang="0">
                    <a:pos x="1226" y="256"/>
                  </a:cxn>
                  <a:cxn ang="0">
                    <a:pos x="1216" y="314"/>
                  </a:cxn>
                  <a:cxn ang="0">
                    <a:pos x="1188" y="364"/>
                  </a:cxn>
                  <a:cxn ang="0">
                    <a:pos x="1150" y="404"/>
                  </a:cxn>
                  <a:cxn ang="0">
                    <a:pos x="1102" y="432"/>
                  </a:cxn>
                  <a:cxn ang="0">
                    <a:pos x="1044" y="446"/>
                  </a:cxn>
                  <a:cxn ang="0">
                    <a:pos x="1004" y="446"/>
                  </a:cxn>
                  <a:cxn ang="0">
                    <a:pos x="946" y="432"/>
                  </a:cxn>
                  <a:cxn ang="0">
                    <a:pos x="896" y="402"/>
                  </a:cxn>
                  <a:cxn ang="0">
                    <a:pos x="858" y="358"/>
                  </a:cxn>
                  <a:cxn ang="0">
                    <a:pos x="832" y="306"/>
                  </a:cxn>
                  <a:cxn ang="0">
                    <a:pos x="822" y="244"/>
                  </a:cxn>
                  <a:cxn ang="0">
                    <a:pos x="816" y="198"/>
                  </a:cxn>
                  <a:cxn ang="0">
                    <a:pos x="800" y="150"/>
                  </a:cxn>
                  <a:cxn ang="0">
                    <a:pos x="742" y="66"/>
                  </a:cxn>
                  <a:cxn ang="0">
                    <a:pos x="672" y="20"/>
                  </a:cxn>
                  <a:cxn ang="0">
                    <a:pos x="622" y="4"/>
                  </a:cxn>
                  <a:cxn ang="0">
                    <a:pos x="586" y="0"/>
                  </a:cxn>
                  <a:cxn ang="0">
                    <a:pos x="584" y="0"/>
                  </a:cxn>
                  <a:cxn ang="0">
                    <a:pos x="0" y="0"/>
                  </a:cxn>
                  <a:cxn ang="0">
                    <a:pos x="586" y="42"/>
                  </a:cxn>
                  <a:cxn ang="0">
                    <a:pos x="642" y="54"/>
                  </a:cxn>
                  <a:cxn ang="0">
                    <a:pos x="692" y="80"/>
                  </a:cxn>
                  <a:cxn ang="0">
                    <a:pos x="732" y="120"/>
                  </a:cxn>
                  <a:cxn ang="0">
                    <a:pos x="760" y="168"/>
                  </a:cxn>
                  <a:cxn ang="0">
                    <a:pos x="774" y="224"/>
                  </a:cxn>
                  <a:cxn ang="0">
                    <a:pos x="778" y="264"/>
                  </a:cxn>
                  <a:cxn ang="0">
                    <a:pos x="788" y="312"/>
                  </a:cxn>
                  <a:cxn ang="0">
                    <a:pos x="800" y="340"/>
                  </a:cxn>
                  <a:cxn ang="0">
                    <a:pos x="826" y="386"/>
                  </a:cxn>
                  <a:cxn ang="0">
                    <a:pos x="860" y="426"/>
                  </a:cxn>
                  <a:cxn ang="0">
                    <a:pos x="904" y="458"/>
                  </a:cxn>
                  <a:cxn ang="0">
                    <a:pos x="952" y="478"/>
                  </a:cxn>
                  <a:cxn ang="0">
                    <a:pos x="1006" y="488"/>
                  </a:cxn>
                  <a:cxn ang="0">
                    <a:pos x="1058" y="488"/>
                  </a:cxn>
                  <a:cxn ang="0">
                    <a:pos x="1150" y="456"/>
                  </a:cxn>
                  <a:cxn ang="0">
                    <a:pos x="1220" y="392"/>
                  </a:cxn>
                  <a:cxn ang="0">
                    <a:pos x="1240" y="362"/>
                  </a:cxn>
                  <a:cxn ang="0">
                    <a:pos x="1258" y="310"/>
                  </a:cxn>
                  <a:cxn ang="0">
                    <a:pos x="1270" y="256"/>
                  </a:cxn>
                  <a:cxn ang="0">
                    <a:pos x="1282" y="194"/>
                  </a:cxn>
                  <a:cxn ang="0">
                    <a:pos x="1306" y="138"/>
                  </a:cxn>
                  <a:cxn ang="0">
                    <a:pos x="1342" y="94"/>
                  </a:cxn>
                  <a:cxn ang="0">
                    <a:pos x="1388" y="62"/>
                  </a:cxn>
                  <a:cxn ang="0">
                    <a:pos x="1442" y="44"/>
                  </a:cxn>
                  <a:cxn ang="0">
                    <a:pos x="4476" y="0"/>
                  </a:cxn>
                </a:cxnLst>
                <a:rect l="0" t="0" r="r" b="b"/>
                <a:pathLst>
                  <a:path w="4476" h="490">
                    <a:moveTo>
                      <a:pt x="4476" y="0"/>
                    </a:moveTo>
                    <a:lnTo>
                      <a:pt x="1458" y="0"/>
                    </a:lnTo>
                    <a:lnTo>
                      <a:pt x="1458" y="0"/>
                    </a:lnTo>
                    <a:lnTo>
                      <a:pt x="1458" y="0"/>
                    </a:lnTo>
                    <a:lnTo>
                      <a:pt x="1458" y="0"/>
                    </a:lnTo>
                    <a:lnTo>
                      <a:pt x="1458" y="0"/>
                    </a:lnTo>
                    <a:lnTo>
                      <a:pt x="1456" y="0"/>
                    </a:lnTo>
                    <a:lnTo>
                      <a:pt x="1456" y="0"/>
                    </a:lnTo>
                    <a:lnTo>
                      <a:pt x="1456" y="0"/>
                    </a:lnTo>
                    <a:lnTo>
                      <a:pt x="1440" y="2"/>
                    </a:lnTo>
                    <a:lnTo>
                      <a:pt x="1422" y="6"/>
                    </a:lnTo>
                    <a:lnTo>
                      <a:pt x="1390" y="14"/>
                    </a:lnTo>
                    <a:lnTo>
                      <a:pt x="1360" y="28"/>
                    </a:lnTo>
                    <a:lnTo>
                      <a:pt x="1332" y="44"/>
                    </a:lnTo>
                    <a:lnTo>
                      <a:pt x="1306" y="64"/>
                    </a:lnTo>
                    <a:lnTo>
                      <a:pt x="1282" y="88"/>
                    </a:lnTo>
                    <a:lnTo>
                      <a:pt x="1264" y="116"/>
                    </a:lnTo>
                    <a:lnTo>
                      <a:pt x="1248" y="144"/>
                    </a:lnTo>
                    <a:lnTo>
                      <a:pt x="1248" y="144"/>
                    </a:lnTo>
                    <a:lnTo>
                      <a:pt x="1246" y="152"/>
                    </a:lnTo>
                    <a:lnTo>
                      <a:pt x="1240" y="176"/>
                    </a:lnTo>
                    <a:lnTo>
                      <a:pt x="1232" y="212"/>
                    </a:lnTo>
                    <a:lnTo>
                      <a:pt x="1226" y="256"/>
                    </a:lnTo>
                    <a:lnTo>
                      <a:pt x="1226" y="256"/>
                    </a:lnTo>
                    <a:lnTo>
                      <a:pt x="1224" y="276"/>
                    </a:lnTo>
                    <a:lnTo>
                      <a:pt x="1220" y="296"/>
                    </a:lnTo>
                    <a:lnTo>
                      <a:pt x="1216" y="314"/>
                    </a:lnTo>
                    <a:lnTo>
                      <a:pt x="1208" y="332"/>
                    </a:lnTo>
                    <a:lnTo>
                      <a:pt x="1200" y="348"/>
                    </a:lnTo>
                    <a:lnTo>
                      <a:pt x="1188" y="364"/>
                    </a:lnTo>
                    <a:lnTo>
                      <a:pt x="1178" y="378"/>
                    </a:lnTo>
                    <a:lnTo>
                      <a:pt x="1164" y="392"/>
                    </a:lnTo>
                    <a:lnTo>
                      <a:pt x="1150" y="404"/>
                    </a:lnTo>
                    <a:lnTo>
                      <a:pt x="1134" y="416"/>
                    </a:lnTo>
                    <a:lnTo>
                      <a:pt x="1118" y="424"/>
                    </a:lnTo>
                    <a:lnTo>
                      <a:pt x="1102" y="432"/>
                    </a:lnTo>
                    <a:lnTo>
                      <a:pt x="1082" y="438"/>
                    </a:lnTo>
                    <a:lnTo>
                      <a:pt x="1064" y="444"/>
                    </a:lnTo>
                    <a:lnTo>
                      <a:pt x="1044" y="446"/>
                    </a:lnTo>
                    <a:lnTo>
                      <a:pt x="1024" y="448"/>
                    </a:lnTo>
                    <a:lnTo>
                      <a:pt x="1024" y="448"/>
                    </a:lnTo>
                    <a:lnTo>
                      <a:pt x="1004" y="446"/>
                    </a:lnTo>
                    <a:lnTo>
                      <a:pt x="984" y="444"/>
                    </a:lnTo>
                    <a:lnTo>
                      <a:pt x="964" y="438"/>
                    </a:lnTo>
                    <a:lnTo>
                      <a:pt x="946" y="432"/>
                    </a:lnTo>
                    <a:lnTo>
                      <a:pt x="928" y="422"/>
                    </a:lnTo>
                    <a:lnTo>
                      <a:pt x="912" y="412"/>
                    </a:lnTo>
                    <a:lnTo>
                      <a:pt x="896" y="402"/>
                    </a:lnTo>
                    <a:lnTo>
                      <a:pt x="882" y="388"/>
                    </a:lnTo>
                    <a:lnTo>
                      <a:pt x="868" y="374"/>
                    </a:lnTo>
                    <a:lnTo>
                      <a:pt x="858" y="358"/>
                    </a:lnTo>
                    <a:lnTo>
                      <a:pt x="848" y="342"/>
                    </a:lnTo>
                    <a:lnTo>
                      <a:pt x="838" y="324"/>
                    </a:lnTo>
                    <a:lnTo>
                      <a:pt x="832" y="306"/>
                    </a:lnTo>
                    <a:lnTo>
                      <a:pt x="826" y="286"/>
                    </a:lnTo>
                    <a:lnTo>
                      <a:pt x="824" y="266"/>
                    </a:lnTo>
                    <a:lnTo>
                      <a:pt x="822" y="244"/>
                    </a:lnTo>
                    <a:lnTo>
                      <a:pt x="822" y="244"/>
                    </a:lnTo>
                    <a:lnTo>
                      <a:pt x="820" y="220"/>
                    </a:lnTo>
                    <a:lnTo>
                      <a:pt x="816" y="198"/>
                    </a:lnTo>
                    <a:lnTo>
                      <a:pt x="808" y="174"/>
                    </a:lnTo>
                    <a:lnTo>
                      <a:pt x="800" y="150"/>
                    </a:lnTo>
                    <a:lnTo>
                      <a:pt x="800" y="150"/>
                    </a:lnTo>
                    <a:lnTo>
                      <a:pt x="784" y="118"/>
                    </a:lnTo>
                    <a:lnTo>
                      <a:pt x="764" y="92"/>
                    </a:lnTo>
                    <a:lnTo>
                      <a:pt x="742" y="66"/>
                    </a:lnTo>
                    <a:lnTo>
                      <a:pt x="716" y="46"/>
                    </a:lnTo>
                    <a:lnTo>
                      <a:pt x="686" y="28"/>
                    </a:lnTo>
                    <a:lnTo>
                      <a:pt x="672" y="20"/>
                    </a:lnTo>
                    <a:lnTo>
                      <a:pt x="656" y="14"/>
                    </a:lnTo>
                    <a:lnTo>
                      <a:pt x="638" y="8"/>
                    </a:lnTo>
                    <a:lnTo>
                      <a:pt x="622" y="4"/>
                    </a:lnTo>
                    <a:lnTo>
                      <a:pt x="604" y="2"/>
                    </a:lnTo>
                    <a:lnTo>
                      <a:pt x="586" y="0"/>
                    </a:lnTo>
                    <a:lnTo>
                      <a:pt x="586" y="0"/>
                    </a:lnTo>
                    <a:lnTo>
                      <a:pt x="586" y="0"/>
                    </a:lnTo>
                    <a:lnTo>
                      <a:pt x="586" y="0"/>
                    </a:lnTo>
                    <a:lnTo>
                      <a:pt x="584" y="0"/>
                    </a:lnTo>
                    <a:lnTo>
                      <a:pt x="584" y="0"/>
                    </a:lnTo>
                    <a:lnTo>
                      <a:pt x="584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586" y="42"/>
                    </a:lnTo>
                    <a:lnTo>
                      <a:pt x="586" y="42"/>
                    </a:lnTo>
                    <a:lnTo>
                      <a:pt x="606" y="44"/>
                    </a:lnTo>
                    <a:lnTo>
                      <a:pt x="624" y="48"/>
                    </a:lnTo>
                    <a:lnTo>
                      <a:pt x="642" y="54"/>
                    </a:lnTo>
                    <a:lnTo>
                      <a:pt x="660" y="62"/>
                    </a:lnTo>
                    <a:lnTo>
                      <a:pt x="676" y="70"/>
                    </a:lnTo>
                    <a:lnTo>
                      <a:pt x="692" y="80"/>
                    </a:lnTo>
                    <a:lnTo>
                      <a:pt x="706" y="92"/>
                    </a:lnTo>
                    <a:lnTo>
                      <a:pt x="720" y="106"/>
                    </a:lnTo>
                    <a:lnTo>
                      <a:pt x="732" y="120"/>
                    </a:lnTo>
                    <a:lnTo>
                      <a:pt x="742" y="136"/>
                    </a:lnTo>
                    <a:lnTo>
                      <a:pt x="752" y="152"/>
                    </a:lnTo>
                    <a:lnTo>
                      <a:pt x="760" y="168"/>
                    </a:lnTo>
                    <a:lnTo>
                      <a:pt x="766" y="186"/>
                    </a:lnTo>
                    <a:lnTo>
                      <a:pt x="772" y="206"/>
                    </a:lnTo>
                    <a:lnTo>
                      <a:pt x="774" y="224"/>
                    </a:lnTo>
                    <a:lnTo>
                      <a:pt x="776" y="244"/>
                    </a:lnTo>
                    <a:lnTo>
                      <a:pt x="776" y="244"/>
                    </a:lnTo>
                    <a:lnTo>
                      <a:pt x="778" y="264"/>
                    </a:lnTo>
                    <a:lnTo>
                      <a:pt x="782" y="292"/>
                    </a:lnTo>
                    <a:lnTo>
                      <a:pt x="782" y="292"/>
                    </a:lnTo>
                    <a:lnTo>
                      <a:pt x="788" y="312"/>
                    </a:lnTo>
                    <a:lnTo>
                      <a:pt x="794" y="328"/>
                    </a:lnTo>
                    <a:lnTo>
                      <a:pt x="800" y="340"/>
                    </a:lnTo>
                    <a:lnTo>
                      <a:pt x="800" y="340"/>
                    </a:lnTo>
                    <a:lnTo>
                      <a:pt x="806" y="356"/>
                    </a:lnTo>
                    <a:lnTo>
                      <a:pt x="816" y="372"/>
                    </a:lnTo>
                    <a:lnTo>
                      <a:pt x="826" y="386"/>
                    </a:lnTo>
                    <a:lnTo>
                      <a:pt x="836" y="400"/>
                    </a:lnTo>
                    <a:lnTo>
                      <a:pt x="848" y="414"/>
                    </a:lnTo>
                    <a:lnTo>
                      <a:pt x="860" y="426"/>
                    </a:lnTo>
                    <a:lnTo>
                      <a:pt x="874" y="438"/>
                    </a:lnTo>
                    <a:lnTo>
                      <a:pt x="888" y="448"/>
                    </a:lnTo>
                    <a:lnTo>
                      <a:pt x="904" y="458"/>
                    </a:lnTo>
                    <a:lnTo>
                      <a:pt x="918" y="466"/>
                    </a:lnTo>
                    <a:lnTo>
                      <a:pt x="936" y="472"/>
                    </a:lnTo>
                    <a:lnTo>
                      <a:pt x="952" y="478"/>
                    </a:lnTo>
                    <a:lnTo>
                      <a:pt x="970" y="484"/>
                    </a:lnTo>
                    <a:lnTo>
                      <a:pt x="988" y="486"/>
                    </a:lnTo>
                    <a:lnTo>
                      <a:pt x="1006" y="488"/>
                    </a:lnTo>
                    <a:lnTo>
                      <a:pt x="1024" y="490"/>
                    </a:lnTo>
                    <a:lnTo>
                      <a:pt x="1024" y="490"/>
                    </a:lnTo>
                    <a:lnTo>
                      <a:pt x="1058" y="488"/>
                    </a:lnTo>
                    <a:lnTo>
                      <a:pt x="1090" y="480"/>
                    </a:lnTo>
                    <a:lnTo>
                      <a:pt x="1122" y="470"/>
                    </a:lnTo>
                    <a:lnTo>
                      <a:pt x="1150" y="456"/>
                    </a:lnTo>
                    <a:lnTo>
                      <a:pt x="1176" y="438"/>
                    </a:lnTo>
                    <a:lnTo>
                      <a:pt x="1200" y="416"/>
                    </a:lnTo>
                    <a:lnTo>
                      <a:pt x="1220" y="392"/>
                    </a:lnTo>
                    <a:lnTo>
                      <a:pt x="1238" y="364"/>
                    </a:lnTo>
                    <a:lnTo>
                      <a:pt x="1238" y="364"/>
                    </a:lnTo>
                    <a:lnTo>
                      <a:pt x="1240" y="362"/>
                    </a:lnTo>
                    <a:lnTo>
                      <a:pt x="1240" y="362"/>
                    </a:lnTo>
                    <a:lnTo>
                      <a:pt x="1250" y="338"/>
                    </a:lnTo>
                    <a:lnTo>
                      <a:pt x="1258" y="310"/>
                    </a:lnTo>
                    <a:lnTo>
                      <a:pt x="1266" y="282"/>
                    </a:lnTo>
                    <a:lnTo>
                      <a:pt x="1270" y="256"/>
                    </a:lnTo>
                    <a:lnTo>
                      <a:pt x="1270" y="256"/>
                    </a:lnTo>
                    <a:lnTo>
                      <a:pt x="1272" y="234"/>
                    </a:lnTo>
                    <a:lnTo>
                      <a:pt x="1276" y="214"/>
                    </a:lnTo>
                    <a:lnTo>
                      <a:pt x="1282" y="194"/>
                    </a:lnTo>
                    <a:lnTo>
                      <a:pt x="1288" y="174"/>
                    </a:lnTo>
                    <a:lnTo>
                      <a:pt x="1296" y="156"/>
                    </a:lnTo>
                    <a:lnTo>
                      <a:pt x="1306" y="138"/>
                    </a:lnTo>
                    <a:lnTo>
                      <a:pt x="1318" y="122"/>
                    </a:lnTo>
                    <a:lnTo>
                      <a:pt x="1330" y="108"/>
                    </a:lnTo>
                    <a:lnTo>
                      <a:pt x="1342" y="94"/>
                    </a:lnTo>
                    <a:lnTo>
                      <a:pt x="1356" y="82"/>
                    </a:lnTo>
                    <a:lnTo>
                      <a:pt x="1372" y="70"/>
                    </a:lnTo>
                    <a:lnTo>
                      <a:pt x="1388" y="62"/>
                    </a:lnTo>
                    <a:lnTo>
                      <a:pt x="1406" y="54"/>
                    </a:lnTo>
                    <a:lnTo>
                      <a:pt x="1422" y="48"/>
                    </a:lnTo>
                    <a:lnTo>
                      <a:pt x="1442" y="44"/>
                    </a:lnTo>
                    <a:lnTo>
                      <a:pt x="1460" y="42"/>
                    </a:lnTo>
                    <a:lnTo>
                      <a:pt x="4476" y="42"/>
                    </a:lnTo>
                    <a:lnTo>
                      <a:pt x="4476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ct val="0"/>
                  </a:spcBef>
                  <a:defRPr/>
                </a:pPr>
                <a:endParaRPr lang="ko-KR" altLang="en-US" dirty="0" smtClean="0"/>
              </a:p>
            </p:txBody>
          </p:sp>
        </p:grpSp>
        <p:sp>
          <p:nvSpPr>
            <p:cNvPr id="35" name="직사각형 34"/>
            <p:cNvSpPr/>
            <p:nvPr/>
          </p:nvSpPr>
          <p:spPr>
            <a:xfrm>
              <a:off x="4323982" y="1805376"/>
              <a:ext cx="34002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ko-KR" altLang="en-US" sz="2400" b="1" dirty="0" smtClean="0">
                  <a:solidFill>
                    <a:srgbClr val="0000CC"/>
                  </a:solidFill>
                  <a:latin typeface="HY수평선B" pitchFamily="18" charset="-127"/>
                  <a:ea typeface="HY수평선B" pitchFamily="18" charset="-127"/>
                  <a:cs typeface="Arial" charset="0"/>
                </a:rPr>
                <a:t>정치자금 회계실무 일반</a:t>
              </a:r>
              <a:endParaRPr lang="en-US" altLang="ko-KR" sz="2400" b="1" dirty="0">
                <a:solidFill>
                  <a:srgbClr val="0000CC"/>
                </a:solidFill>
                <a:latin typeface="HY수평선B" pitchFamily="18" charset="-127"/>
                <a:ea typeface="HY수평선B" pitchFamily="18" charset="-127"/>
                <a:cs typeface="Arial" charset="0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475312" y="1771002"/>
              <a:ext cx="6238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ko-KR" sz="2400" b="1" spc="-150" dirty="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  <a:cs typeface="Arial" pitchFamily="34" charset="0"/>
                </a:rPr>
                <a:t>1</a:t>
              </a:r>
              <a:r>
                <a:rPr lang="ko-KR" altLang="en-US" sz="2400" b="1" spc="-150" dirty="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  <a:cs typeface="Arial" pitchFamily="34" charset="0"/>
                </a:rPr>
                <a:t>장</a:t>
              </a:r>
              <a:endParaRPr lang="ko-KR" altLang="en-US" sz="2400" b="1" spc="-15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endParaRP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1141016" y="1573550"/>
            <a:ext cx="2376264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400" b="1" spc="-150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itchFamily="18" charset="0"/>
              </a:rPr>
              <a:t>목차</a:t>
            </a:r>
            <a:endParaRPr kumimoji="0" lang="en-US" altLang="ko-KR" sz="4400" b="1" spc="-150" dirty="0" smtClean="0">
              <a:ln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Times New Roman" pitchFamily="18" charset="0"/>
            </a:endParaRPr>
          </a:p>
        </p:txBody>
      </p:sp>
      <p:pic>
        <p:nvPicPr>
          <p:cNvPr id="43" name="그림 18" descr="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313" b="48811"/>
          <a:stretch>
            <a:fillRect/>
          </a:stretch>
        </p:blipFill>
        <p:spPr bwMode="auto">
          <a:xfrm>
            <a:off x="5173663" y="0"/>
            <a:ext cx="3970337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2357422" y="3500438"/>
            <a:ext cx="6177558" cy="676275"/>
            <a:chOff x="2353772" y="2749401"/>
            <a:chExt cx="6177558" cy="676275"/>
          </a:xfrm>
        </p:grpSpPr>
        <p:grpSp>
          <p:nvGrpSpPr>
            <p:cNvPr id="19" name="그룹 72"/>
            <p:cNvGrpSpPr/>
            <p:nvPr/>
          </p:nvGrpSpPr>
          <p:grpSpPr>
            <a:xfrm>
              <a:off x="2353772" y="2749401"/>
              <a:ext cx="6177558" cy="676275"/>
              <a:chOff x="1019175" y="3236714"/>
              <a:chExt cx="7105650" cy="777875"/>
            </a:xfrm>
          </p:grpSpPr>
          <p:sp>
            <p:nvSpPr>
              <p:cNvPr id="22" name="타원 21"/>
              <p:cNvSpPr/>
              <p:nvPr/>
            </p:nvSpPr>
            <p:spPr>
              <a:xfrm>
                <a:off x="2279315" y="3236714"/>
                <a:ext cx="720080" cy="72008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2406030" y="3370858"/>
                <a:ext cx="451792" cy="4517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Freeform 7"/>
              <p:cNvSpPr>
                <a:spLocks/>
              </p:cNvSpPr>
              <p:nvPr/>
            </p:nvSpPr>
            <p:spPr bwMode="auto">
              <a:xfrm>
                <a:off x="1019175" y="3236714"/>
                <a:ext cx="7105650" cy="777875"/>
              </a:xfrm>
              <a:custGeom>
                <a:avLst/>
                <a:gdLst/>
                <a:ahLst/>
                <a:cxnLst>
                  <a:cxn ang="0">
                    <a:pos x="1458" y="0"/>
                  </a:cxn>
                  <a:cxn ang="0">
                    <a:pos x="1458" y="0"/>
                  </a:cxn>
                  <a:cxn ang="0">
                    <a:pos x="1456" y="0"/>
                  </a:cxn>
                  <a:cxn ang="0">
                    <a:pos x="1390" y="14"/>
                  </a:cxn>
                  <a:cxn ang="0">
                    <a:pos x="1306" y="64"/>
                  </a:cxn>
                  <a:cxn ang="0">
                    <a:pos x="1248" y="144"/>
                  </a:cxn>
                  <a:cxn ang="0">
                    <a:pos x="1240" y="176"/>
                  </a:cxn>
                  <a:cxn ang="0">
                    <a:pos x="1226" y="256"/>
                  </a:cxn>
                  <a:cxn ang="0">
                    <a:pos x="1216" y="314"/>
                  </a:cxn>
                  <a:cxn ang="0">
                    <a:pos x="1188" y="364"/>
                  </a:cxn>
                  <a:cxn ang="0">
                    <a:pos x="1150" y="404"/>
                  </a:cxn>
                  <a:cxn ang="0">
                    <a:pos x="1102" y="432"/>
                  </a:cxn>
                  <a:cxn ang="0">
                    <a:pos x="1044" y="446"/>
                  </a:cxn>
                  <a:cxn ang="0">
                    <a:pos x="1004" y="446"/>
                  </a:cxn>
                  <a:cxn ang="0">
                    <a:pos x="946" y="432"/>
                  </a:cxn>
                  <a:cxn ang="0">
                    <a:pos x="896" y="402"/>
                  </a:cxn>
                  <a:cxn ang="0">
                    <a:pos x="858" y="358"/>
                  </a:cxn>
                  <a:cxn ang="0">
                    <a:pos x="832" y="306"/>
                  </a:cxn>
                  <a:cxn ang="0">
                    <a:pos x="822" y="244"/>
                  </a:cxn>
                  <a:cxn ang="0">
                    <a:pos x="816" y="198"/>
                  </a:cxn>
                  <a:cxn ang="0">
                    <a:pos x="800" y="150"/>
                  </a:cxn>
                  <a:cxn ang="0">
                    <a:pos x="742" y="66"/>
                  </a:cxn>
                  <a:cxn ang="0">
                    <a:pos x="672" y="20"/>
                  </a:cxn>
                  <a:cxn ang="0">
                    <a:pos x="622" y="4"/>
                  </a:cxn>
                  <a:cxn ang="0">
                    <a:pos x="586" y="0"/>
                  </a:cxn>
                  <a:cxn ang="0">
                    <a:pos x="584" y="0"/>
                  </a:cxn>
                  <a:cxn ang="0">
                    <a:pos x="0" y="0"/>
                  </a:cxn>
                  <a:cxn ang="0">
                    <a:pos x="586" y="42"/>
                  </a:cxn>
                  <a:cxn ang="0">
                    <a:pos x="642" y="54"/>
                  </a:cxn>
                  <a:cxn ang="0">
                    <a:pos x="692" y="80"/>
                  </a:cxn>
                  <a:cxn ang="0">
                    <a:pos x="732" y="120"/>
                  </a:cxn>
                  <a:cxn ang="0">
                    <a:pos x="760" y="168"/>
                  </a:cxn>
                  <a:cxn ang="0">
                    <a:pos x="774" y="224"/>
                  </a:cxn>
                  <a:cxn ang="0">
                    <a:pos x="778" y="264"/>
                  </a:cxn>
                  <a:cxn ang="0">
                    <a:pos x="788" y="312"/>
                  </a:cxn>
                  <a:cxn ang="0">
                    <a:pos x="800" y="340"/>
                  </a:cxn>
                  <a:cxn ang="0">
                    <a:pos x="826" y="386"/>
                  </a:cxn>
                  <a:cxn ang="0">
                    <a:pos x="860" y="426"/>
                  </a:cxn>
                  <a:cxn ang="0">
                    <a:pos x="904" y="458"/>
                  </a:cxn>
                  <a:cxn ang="0">
                    <a:pos x="952" y="478"/>
                  </a:cxn>
                  <a:cxn ang="0">
                    <a:pos x="1006" y="488"/>
                  </a:cxn>
                  <a:cxn ang="0">
                    <a:pos x="1058" y="488"/>
                  </a:cxn>
                  <a:cxn ang="0">
                    <a:pos x="1150" y="456"/>
                  </a:cxn>
                  <a:cxn ang="0">
                    <a:pos x="1220" y="392"/>
                  </a:cxn>
                  <a:cxn ang="0">
                    <a:pos x="1240" y="362"/>
                  </a:cxn>
                  <a:cxn ang="0">
                    <a:pos x="1258" y="310"/>
                  </a:cxn>
                  <a:cxn ang="0">
                    <a:pos x="1270" y="256"/>
                  </a:cxn>
                  <a:cxn ang="0">
                    <a:pos x="1282" y="194"/>
                  </a:cxn>
                  <a:cxn ang="0">
                    <a:pos x="1306" y="138"/>
                  </a:cxn>
                  <a:cxn ang="0">
                    <a:pos x="1342" y="94"/>
                  </a:cxn>
                  <a:cxn ang="0">
                    <a:pos x="1388" y="62"/>
                  </a:cxn>
                  <a:cxn ang="0">
                    <a:pos x="1442" y="44"/>
                  </a:cxn>
                  <a:cxn ang="0">
                    <a:pos x="4476" y="0"/>
                  </a:cxn>
                </a:cxnLst>
                <a:rect l="0" t="0" r="r" b="b"/>
                <a:pathLst>
                  <a:path w="4476" h="490">
                    <a:moveTo>
                      <a:pt x="4476" y="0"/>
                    </a:moveTo>
                    <a:lnTo>
                      <a:pt x="1458" y="0"/>
                    </a:lnTo>
                    <a:lnTo>
                      <a:pt x="1458" y="0"/>
                    </a:lnTo>
                    <a:lnTo>
                      <a:pt x="1458" y="0"/>
                    </a:lnTo>
                    <a:lnTo>
                      <a:pt x="1458" y="0"/>
                    </a:lnTo>
                    <a:lnTo>
                      <a:pt x="1458" y="0"/>
                    </a:lnTo>
                    <a:lnTo>
                      <a:pt x="1456" y="0"/>
                    </a:lnTo>
                    <a:lnTo>
                      <a:pt x="1456" y="0"/>
                    </a:lnTo>
                    <a:lnTo>
                      <a:pt x="1456" y="0"/>
                    </a:lnTo>
                    <a:lnTo>
                      <a:pt x="1440" y="2"/>
                    </a:lnTo>
                    <a:lnTo>
                      <a:pt x="1422" y="6"/>
                    </a:lnTo>
                    <a:lnTo>
                      <a:pt x="1390" y="14"/>
                    </a:lnTo>
                    <a:lnTo>
                      <a:pt x="1360" y="28"/>
                    </a:lnTo>
                    <a:lnTo>
                      <a:pt x="1332" y="44"/>
                    </a:lnTo>
                    <a:lnTo>
                      <a:pt x="1306" y="64"/>
                    </a:lnTo>
                    <a:lnTo>
                      <a:pt x="1282" y="88"/>
                    </a:lnTo>
                    <a:lnTo>
                      <a:pt x="1264" y="116"/>
                    </a:lnTo>
                    <a:lnTo>
                      <a:pt x="1248" y="144"/>
                    </a:lnTo>
                    <a:lnTo>
                      <a:pt x="1248" y="144"/>
                    </a:lnTo>
                    <a:lnTo>
                      <a:pt x="1246" y="152"/>
                    </a:lnTo>
                    <a:lnTo>
                      <a:pt x="1240" y="176"/>
                    </a:lnTo>
                    <a:lnTo>
                      <a:pt x="1232" y="212"/>
                    </a:lnTo>
                    <a:lnTo>
                      <a:pt x="1226" y="256"/>
                    </a:lnTo>
                    <a:lnTo>
                      <a:pt x="1226" y="256"/>
                    </a:lnTo>
                    <a:lnTo>
                      <a:pt x="1224" y="276"/>
                    </a:lnTo>
                    <a:lnTo>
                      <a:pt x="1220" y="296"/>
                    </a:lnTo>
                    <a:lnTo>
                      <a:pt x="1216" y="314"/>
                    </a:lnTo>
                    <a:lnTo>
                      <a:pt x="1208" y="332"/>
                    </a:lnTo>
                    <a:lnTo>
                      <a:pt x="1200" y="348"/>
                    </a:lnTo>
                    <a:lnTo>
                      <a:pt x="1188" y="364"/>
                    </a:lnTo>
                    <a:lnTo>
                      <a:pt x="1178" y="378"/>
                    </a:lnTo>
                    <a:lnTo>
                      <a:pt x="1164" y="392"/>
                    </a:lnTo>
                    <a:lnTo>
                      <a:pt x="1150" y="404"/>
                    </a:lnTo>
                    <a:lnTo>
                      <a:pt x="1134" y="416"/>
                    </a:lnTo>
                    <a:lnTo>
                      <a:pt x="1118" y="424"/>
                    </a:lnTo>
                    <a:lnTo>
                      <a:pt x="1102" y="432"/>
                    </a:lnTo>
                    <a:lnTo>
                      <a:pt x="1082" y="438"/>
                    </a:lnTo>
                    <a:lnTo>
                      <a:pt x="1064" y="444"/>
                    </a:lnTo>
                    <a:lnTo>
                      <a:pt x="1044" y="446"/>
                    </a:lnTo>
                    <a:lnTo>
                      <a:pt x="1024" y="448"/>
                    </a:lnTo>
                    <a:lnTo>
                      <a:pt x="1024" y="448"/>
                    </a:lnTo>
                    <a:lnTo>
                      <a:pt x="1004" y="446"/>
                    </a:lnTo>
                    <a:lnTo>
                      <a:pt x="984" y="444"/>
                    </a:lnTo>
                    <a:lnTo>
                      <a:pt x="964" y="438"/>
                    </a:lnTo>
                    <a:lnTo>
                      <a:pt x="946" y="432"/>
                    </a:lnTo>
                    <a:lnTo>
                      <a:pt x="928" y="422"/>
                    </a:lnTo>
                    <a:lnTo>
                      <a:pt x="912" y="412"/>
                    </a:lnTo>
                    <a:lnTo>
                      <a:pt x="896" y="402"/>
                    </a:lnTo>
                    <a:lnTo>
                      <a:pt x="882" y="388"/>
                    </a:lnTo>
                    <a:lnTo>
                      <a:pt x="868" y="374"/>
                    </a:lnTo>
                    <a:lnTo>
                      <a:pt x="858" y="358"/>
                    </a:lnTo>
                    <a:lnTo>
                      <a:pt x="848" y="342"/>
                    </a:lnTo>
                    <a:lnTo>
                      <a:pt x="838" y="324"/>
                    </a:lnTo>
                    <a:lnTo>
                      <a:pt x="832" y="306"/>
                    </a:lnTo>
                    <a:lnTo>
                      <a:pt x="826" y="286"/>
                    </a:lnTo>
                    <a:lnTo>
                      <a:pt x="824" y="266"/>
                    </a:lnTo>
                    <a:lnTo>
                      <a:pt x="822" y="244"/>
                    </a:lnTo>
                    <a:lnTo>
                      <a:pt x="822" y="244"/>
                    </a:lnTo>
                    <a:lnTo>
                      <a:pt x="820" y="220"/>
                    </a:lnTo>
                    <a:lnTo>
                      <a:pt x="816" y="198"/>
                    </a:lnTo>
                    <a:lnTo>
                      <a:pt x="808" y="174"/>
                    </a:lnTo>
                    <a:lnTo>
                      <a:pt x="800" y="150"/>
                    </a:lnTo>
                    <a:lnTo>
                      <a:pt x="800" y="150"/>
                    </a:lnTo>
                    <a:lnTo>
                      <a:pt x="784" y="118"/>
                    </a:lnTo>
                    <a:lnTo>
                      <a:pt x="764" y="92"/>
                    </a:lnTo>
                    <a:lnTo>
                      <a:pt x="742" y="66"/>
                    </a:lnTo>
                    <a:lnTo>
                      <a:pt x="716" y="46"/>
                    </a:lnTo>
                    <a:lnTo>
                      <a:pt x="686" y="28"/>
                    </a:lnTo>
                    <a:lnTo>
                      <a:pt x="672" y="20"/>
                    </a:lnTo>
                    <a:lnTo>
                      <a:pt x="656" y="14"/>
                    </a:lnTo>
                    <a:lnTo>
                      <a:pt x="638" y="8"/>
                    </a:lnTo>
                    <a:lnTo>
                      <a:pt x="622" y="4"/>
                    </a:lnTo>
                    <a:lnTo>
                      <a:pt x="604" y="2"/>
                    </a:lnTo>
                    <a:lnTo>
                      <a:pt x="586" y="0"/>
                    </a:lnTo>
                    <a:lnTo>
                      <a:pt x="586" y="0"/>
                    </a:lnTo>
                    <a:lnTo>
                      <a:pt x="586" y="0"/>
                    </a:lnTo>
                    <a:lnTo>
                      <a:pt x="586" y="0"/>
                    </a:lnTo>
                    <a:lnTo>
                      <a:pt x="584" y="0"/>
                    </a:lnTo>
                    <a:lnTo>
                      <a:pt x="584" y="0"/>
                    </a:lnTo>
                    <a:lnTo>
                      <a:pt x="584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586" y="42"/>
                    </a:lnTo>
                    <a:lnTo>
                      <a:pt x="586" y="42"/>
                    </a:lnTo>
                    <a:lnTo>
                      <a:pt x="606" y="44"/>
                    </a:lnTo>
                    <a:lnTo>
                      <a:pt x="624" y="48"/>
                    </a:lnTo>
                    <a:lnTo>
                      <a:pt x="642" y="54"/>
                    </a:lnTo>
                    <a:lnTo>
                      <a:pt x="660" y="62"/>
                    </a:lnTo>
                    <a:lnTo>
                      <a:pt x="676" y="70"/>
                    </a:lnTo>
                    <a:lnTo>
                      <a:pt x="692" y="80"/>
                    </a:lnTo>
                    <a:lnTo>
                      <a:pt x="706" y="92"/>
                    </a:lnTo>
                    <a:lnTo>
                      <a:pt x="720" y="106"/>
                    </a:lnTo>
                    <a:lnTo>
                      <a:pt x="732" y="120"/>
                    </a:lnTo>
                    <a:lnTo>
                      <a:pt x="742" y="136"/>
                    </a:lnTo>
                    <a:lnTo>
                      <a:pt x="752" y="152"/>
                    </a:lnTo>
                    <a:lnTo>
                      <a:pt x="760" y="168"/>
                    </a:lnTo>
                    <a:lnTo>
                      <a:pt x="766" y="186"/>
                    </a:lnTo>
                    <a:lnTo>
                      <a:pt x="772" y="206"/>
                    </a:lnTo>
                    <a:lnTo>
                      <a:pt x="774" y="224"/>
                    </a:lnTo>
                    <a:lnTo>
                      <a:pt x="776" y="244"/>
                    </a:lnTo>
                    <a:lnTo>
                      <a:pt x="776" y="244"/>
                    </a:lnTo>
                    <a:lnTo>
                      <a:pt x="778" y="264"/>
                    </a:lnTo>
                    <a:lnTo>
                      <a:pt x="782" y="292"/>
                    </a:lnTo>
                    <a:lnTo>
                      <a:pt x="782" y="292"/>
                    </a:lnTo>
                    <a:lnTo>
                      <a:pt x="788" y="312"/>
                    </a:lnTo>
                    <a:lnTo>
                      <a:pt x="794" y="328"/>
                    </a:lnTo>
                    <a:lnTo>
                      <a:pt x="800" y="340"/>
                    </a:lnTo>
                    <a:lnTo>
                      <a:pt x="800" y="340"/>
                    </a:lnTo>
                    <a:lnTo>
                      <a:pt x="806" y="356"/>
                    </a:lnTo>
                    <a:lnTo>
                      <a:pt x="816" y="372"/>
                    </a:lnTo>
                    <a:lnTo>
                      <a:pt x="826" y="386"/>
                    </a:lnTo>
                    <a:lnTo>
                      <a:pt x="836" y="400"/>
                    </a:lnTo>
                    <a:lnTo>
                      <a:pt x="848" y="414"/>
                    </a:lnTo>
                    <a:lnTo>
                      <a:pt x="860" y="426"/>
                    </a:lnTo>
                    <a:lnTo>
                      <a:pt x="874" y="438"/>
                    </a:lnTo>
                    <a:lnTo>
                      <a:pt x="888" y="448"/>
                    </a:lnTo>
                    <a:lnTo>
                      <a:pt x="904" y="458"/>
                    </a:lnTo>
                    <a:lnTo>
                      <a:pt x="918" y="466"/>
                    </a:lnTo>
                    <a:lnTo>
                      <a:pt x="936" y="472"/>
                    </a:lnTo>
                    <a:lnTo>
                      <a:pt x="952" y="478"/>
                    </a:lnTo>
                    <a:lnTo>
                      <a:pt x="970" y="484"/>
                    </a:lnTo>
                    <a:lnTo>
                      <a:pt x="988" y="486"/>
                    </a:lnTo>
                    <a:lnTo>
                      <a:pt x="1006" y="488"/>
                    </a:lnTo>
                    <a:lnTo>
                      <a:pt x="1024" y="490"/>
                    </a:lnTo>
                    <a:lnTo>
                      <a:pt x="1024" y="490"/>
                    </a:lnTo>
                    <a:lnTo>
                      <a:pt x="1058" y="488"/>
                    </a:lnTo>
                    <a:lnTo>
                      <a:pt x="1090" y="480"/>
                    </a:lnTo>
                    <a:lnTo>
                      <a:pt x="1122" y="470"/>
                    </a:lnTo>
                    <a:lnTo>
                      <a:pt x="1150" y="456"/>
                    </a:lnTo>
                    <a:lnTo>
                      <a:pt x="1176" y="438"/>
                    </a:lnTo>
                    <a:lnTo>
                      <a:pt x="1200" y="416"/>
                    </a:lnTo>
                    <a:lnTo>
                      <a:pt x="1220" y="392"/>
                    </a:lnTo>
                    <a:lnTo>
                      <a:pt x="1238" y="364"/>
                    </a:lnTo>
                    <a:lnTo>
                      <a:pt x="1238" y="364"/>
                    </a:lnTo>
                    <a:lnTo>
                      <a:pt x="1240" y="362"/>
                    </a:lnTo>
                    <a:lnTo>
                      <a:pt x="1240" y="362"/>
                    </a:lnTo>
                    <a:lnTo>
                      <a:pt x="1250" y="338"/>
                    </a:lnTo>
                    <a:lnTo>
                      <a:pt x="1258" y="310"/>
                    </a:lnTo>
                    <a:lnTo>
                      <a:pt x="1266" y="282"/>
                    </a:lnTo>
                    <a:lnTo>
                      <a:pt x="1270" y="256"/>
                    </a:lnTo>
                    <a:lnTo>
                      <a:pt x="1270" y="256"/>
                    </a:lnTo>
                    <a:lnTo>
                      <a:pt x="1272" y="234"/>
                    </a:lnTo>
                    <a:lnTo>
                      <a:pt x="1276" y="214"/>
                    </a:lnTo>
                    <a:lnTo>
                      <a:pt x="1282" y="194"/>
                    </a:lnTo>
                    <a:lnTo>
                      <a:pt x="1288" y="174"/>
                    </a:lnTo>
                    <a:lnTo>
                      <a:pt x="1296" y="156"/>
                    </a:lnTo>
                    <a:lnTo>
                      <a:pt x="1306" y="138"/>
                    </a:lnTo>
                    <a:lnTo>
                      <a:pt x="1318" y="122"/>
                    </a:lnTo>
                    <a:lnTo>
                      <a:pt x="1330" y="108"/>
                    </a:lnTo>
                    <a:lnTo>
                      <a:pt x="1342" y="94"/>
                    </a:lnTo>
                    <a:lnTo>
                      <a:pt x="1356" y="82"/>
                    </a:lnTo>
                    <a:lnTo>
                      <a:pt x="1372" y="70"/>
                    </a:lnTo>
                    <a:lnTo>
                      <a:pt x="1388" y="62"/>
                    </a:lnTo>
                    <a:lnTo>
                      <a:pt x="1406" y="54"/>
                    </a:lnTo>
                    <a:lnTo>
                      <a:pt x="1422" y="48"/>
                    </a:lnTo>
                    <a:lnTo>
                      <a:pt x="1442" y="44"/>
                    </a:lnTo>
                    <a:lnTo>
                      <a:pt x="1460" y="42"/>
                    </a:lnTo>
                    <a:lnTo>
                      <a:pt x="4476" y="42"/>
                    </a:lnTo>
                    <a:lnTo>
                      <a:pt x="4476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spcBef>
                    <a:spcPct val="0"/>
                  </a:spcBef>
                  <a:defRPr/>
                </a:pPr>
                <a:endParaRPr lang="ko-KR" altLang="en-US" sz="28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endParaRPr>
              </a:p>
            </p:txBody>
          </p:sp>
        </p:grpSp>
        <p:sp>
          <p:nvSpPr>
            <p:cNvPr id="20" name="직사각형 19"/>
            <p:cNvSpPr/>
            <p:nvPr/>
          </p:nvSpPr>
          <p:spPr>
            <a:xfrm>
              <a:off x="4323982" y="2850687"/>
              <a:ext cx="40030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ko-KR" altLang="en-US" sz="2400" b="1" dirty="0" smtClean="0">
                  <a:solidFill>
                    <a:srgbClr val="0000CC"/>
                  </a:solidFill>
                  <a:latin typeface="HY수평선B" pitchFamily="18" charset="-127"/>
                  <a:ea typeface="HY수평선B" pitchFamily="18" charset="-127"/>
                  <a:cs typeface="Arial" charset="0"/>
                </a:rPr>
                <a:t>후원회</a:t>
              </a:r>
              <a:r>
                <a:rPr lang="en-US" altLang="ko-KR" sz="2400" b="1" dirty="0" smtClean="0">
                  <a:solidFill>
                    <a:srgbClr val="0000CC"/>
                  </a:solidFill>
                  <a:latin typeface="HY수평선B" pitchFamily="18" charset="-127"/>
                  <a:ea typeface="HY수평선B" pitchFamily="18" charset="-127"/>
                  <a:cs typeface="Arial" charset="0"/>
                </a:rPr>
                <a:t> </a:t>
              </a:r>
              <a:r>
                <a:rPr lang="ko-KR" altLang="en-US" sz="2400" b="1" dirty="0" err="1" smtClean="0">
                  <a:solidFill>
                    <a:srgbClr val="0000CC"/>
                  </a:solidFill>
                  <a:latin typeface="HY수평선B" pitchFamily="18" charset="-127"/>
                  <a:ea typeface="HY수평선B" pitchFamily="18" charset="-127"/>
                  <a:cs typeface="Arial" charset="0"/>
                </a:rPr>
                <a:t>회계처리시</a:t>
              </a:r>
              <a:r>
                <a:rPr lang="ko-KR" altLang="en-US" sz="2400" b="1" dirty="0" smtClean="0">
                  <a:solidFill>
                    <a:srgbClr val="0000CC"/>
                  </a:solidFill>
                  <a:latin typeface="HY수평선B" pitchFamily="18" charset="-127"/>
                  <a:ea typeface="HY수평선B" pitchFamily="18" charset="-127"/>
                  <a:cs typeface="Arial" charset="0"/>
                </a:rPr>
                <a:t> 유의사항</a:t>
              </a:r>
              <a:endParaRPr lang="en-US" altLang="ko-KR" sz="2400" b="1" dirty="0">
                <a:solidFill>
                  <a:srgbClr val="0000CC"/>
                </a:solidFill>
                <a:latin typeface="HY수평선B" pitchFamily="18" charset="-127"/>
                <a:ea typeface="HY수평선B" pitchFamily="18" charset="-127"/>
                <a:cs typeface="Arial" charset="0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436964" y="2831728"/>
              <a:ext cx="6238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2400" b="1" spc="-150" dirty="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  <a:cs typeface="Arial" pitchFamily="34" charset="0"/>
                </a:rPr>
                <a:t>2</a:t>
              </a:r>
              <a:r>
                <a:rPr lang="ko-KR" altLang="en-US" sz="2400" b="1" spc="-150" dirty="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  <a:cs typeface="Arial" pitchFamily="34" charset="0"/>
                </a:rPr>
                <a:t>장</a:t>
              </a:r>
              <a:endParaRPr lang="ko-KR" altLang="en-US" sz="2400" b="1" spc="-15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696744" cy="648072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장  정치자금 회계실무 일반</a:t>
            </a:r>
            <a:endParaRPr lang="ko-KR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642910" y="1428736"/>
            <a:ext cx="7715304" cy="44012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 Ⅰ.</a:t>
            </a:r>
            <a:r>
              <a:rPr lang="en-US" altLang="ko-KR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회계책임자의 임무와 책임</a:t>
            </a:r>
            <a:endParaRPr lang="en-US" altLang="ko-KR" sz="28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 Ⅱ. </a:t>
            </a:r>
            <a:r>
              <a:rPr lang="ko-KR" alt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정치자금의 정의 등</a:t>
            </a:r>
            <a:endParaRPr lang="en-US" altLang="ko-KR" sz="28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 Ⅲ.</a:t>
            </a:r>
            <a:r>
              <a:rPr lang="en-US" altLang="ko-KR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정치자금의 수입 ∙지출 원칙</a:t>
            </a:r>
            <a:endParaRPr lang="en-US" altLang="ko-KR" sz="28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 Ⅳ. </a:t>
            </a:r>
            <a:r>
              <a:rPr lang="ko-KR" alt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회계처리 원칙</a:t>
            </a:r>
            <a:endParaRPr lang="en-US" altLang="ko-KR" sz="28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ko-KR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Ⅴ</a:t>
            </a:r>
            <a:r>
              <a:rPr lang="en-US" altLang="ko-KR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회계보고</a:t>
            </a: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5760640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a로미오M" panose="02020600000000000000" pitchFamily="18" charset="-127"/>
                <a:ea typeface="a로미오M" panose="02020600000000000000" pitchFamily="18" charset="-127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바탕"/>
                <a:ea typeface="바탕"/>
              </a:rPr>
              <a:t>Ⅰ</a:t>
            </a:r>
            <a:r>
              <a:rPr lang="en-US" altLang="ko-KR" dirty="0" smtClean="0">
                <a:solidFill>
                  <a:schemeClr val="tx1"/>
                </a:solidFill>
                <a:latin typeface="a로미오M" pitchFamily="18" charset="-127"/>
                <a:ea typeface="a로미오M" pitchFamily="18" charset="-127"/>
              </a:rPr>
              <a:t>.</a:t>
            </a:r>
            <a:r>
              <a:rPr lang="ko-KR" altLang="en-US" dirty="0" smtClean="0">
                <a:solidFill>
                  <a:schemeClr val="tx1"/>
                </a:solidFill>
                <a:latin typeface="a로미오M" pitchFamily="18" charset="-127"/>
                <a:ea typeface="a로미오M" pitchFamily="18" charset="-127"/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회계책임자의 임무와 책임</a:t>
            </a:r>
            <a:endParaRPr lang="ko-KR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57158" y="4714884"/>
            <a:ext cx="84249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2. 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자격요건 </a:t>
            </a: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: </a:t>
            </a:r>
            <a:r>
              <a:rPr lang="en-US" altLang="ko-KR" dirty="0" smtClean="0">
                <a:latin typeface="바탕"/>
                <a:ea typeface="바탕"/>
              </a:rPr>
              <a:t>(</a:t>
            </a:r>
            <a:r>
              <a:rPr lang="en-US" altLang="ko-KR" dirty="0" smtClean="0">
                <a:solidFill>
                  <a:srgbClr val="FF0000"/>
                </a:solidFill>
                <a:latin typeface="바탕"/>
                <a:ea typeface="바탕"/>
              </a:rPr>
              <a:t>Only</a:t>
            </a:r>
            <a:r>
              <a:rPr lang="en-US" altLang="ko-KR" dirty="0" smtClean="0">
                <a:latin typeface="바탕"/>
                <a:ea typeface="바탕"/>
              </a:rPr>
              <a:t>) </a:t>
            </a:r>
            <a:r>
              <a:rPr lang="ko-KR" altLang="en-US" dirty="0" smtClean="0">
                <a:latin typeface="바탕"/>
                <a:ea typeface="바탕"/>
              </a:rPr>
              <a:t>공직선거의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선거운동을 할 수 있는 자</a:t>
            </a:r>
            <a:endParaRPr lang="en-US" altLang="ko-KR" b="1" spc="-150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ko-KR" altLang="en-US" dirty="0" err="1" smtClean="0">
                <a:latin typeface="바탕"/>
                <a:ea typeface="바탕"/>
              </a:rPr>
              <a:t>선임권자</a:t>
            </a:r>
            <a:r>
              <a:rPr lang="en-US" altLang="ko-KR" sz="1600" b="1" dirty="0" smtClean="0">
                <a:latin typeface="바탕"/>
                <a:ea typeface="바탕"/>
              </a:rPr>
              <a:t>(</a:t>
            </a:r>
            <a:r>
              <a:rPr lang="ko-KR" altLang="en-US" sz="1600" b="1" spc="-150" dirty="0" smtClean="0">
                <a:latin typeface="바탕"/>
                <a:ea typeface="바탕"/>
              </a:rPr>
              <a:t>후원회를 둔 국회의원 및 </a:t>
            </a:r>
            <a:r>
              <a:rPr lang="ko-KR" altLang="en-US" b="1" u="sng" spc="-150" dirty="0" smtClean="0">
                <a:latin typeface="바탕"/>
                <a:ea typeface="바탕"/>
              </a:rPr>
              <a:t>후원회 대표자</a:t>
            </a:r>
            <a:r>
              <a:rPr lang="en-US" altLang="ko-KR" sz="1600" b="1" spc="-150" dirty="0" smtClean="0">
                <a:latin typeface="바탕"/>
                <a:ea typeface="바탕"/>
              </a:rPr>
              <a:t>)</a:t>
            </a:r>
            <a:r>
              <a:rPr lang="ko-KR" altLang="en-US" spc="-150" dirty="0" smtClean="0">
                <a:latin typeface="바탕"/>
                <a:ea typeface="바탕"/>
              </a:rPr>
              <a:t>는 회계책임자 </a:t>
            </a:r>
            <a:r>
              <a:rPr lang="ko-KR" altLang="en-US" spc="-150" dirty="0" smtClean="0">
                <a:solidFill>
                  <a:srgbClr val="FF0000"/>
                </a:solidFill>
                <a:latin typeface="바탕"/>
                <a:ea typeface="바탕"/>
              </a:rPr>
              <a:t>겸임 불가</a:t>
            </a:r>
            <a:endParaRPr lang="en-US" altLang="ko-KR" spc="-150" dirty="0" smtClean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3528" y="908720"/>
            <a:ext cx="842493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1. 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회계책임자란</a:t>
            </a:r>
            <a:endParaRPr lang="en-US" altLang="ko-KR" sz="2000" b="1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ko-KR" altLang="en-US" b="1" u="sng" dirty="0" smtClean="0">
                <a:solidFill>
                  <a:srgbClr val="FF0000"/>
                </a:solidFill>
                <a:latin typeface="바탕"/>
                <a:ea typeface="바탕"/>
              </a:rPr>
              <a:t>관할선관위에 신고된 자</a:t>
            </a:r>
            <a:r>
              <a:rPr lang="ko-KR" altLang="en-US" spc="-150" dirty="0" smtClean="0">
                <a:latin typeface="바탕"/>
                <a:ea typeface="바탕"/>
              </a:rPr>
              <a:t>로서</a:t>
            </a:r>
            <a:endParaRPr lang="en-US" altLang="ko-KR" spc="-150" dirty="0" smtClean="0">
              <a:latin typeface="바탕"/>
              <a:ea typeface="바탕"/>
            </a:endParaRPr>
          </a:p>
          <a:p>
            <a:pPr>
              <a:lnSpc>
                <a:spcPct val="200000"/>
              </a:lnSpc>
            </a:pPr>
            <a:r>
              <a:rPr lang="en-US" altLang="ko-KR" spc="-150" dirty="0" smtClean="0">
                <a:latin typeface="바탕"/>
                <a:ea typeface="바탕"/>
              </a:rPr>
              <a:t>     </a:t>
            </a:r>
            <a:r>
              <a:rPr lang="ko-KR" altLang="en-US" spc="-150" dirty="0" smtClean="0">
                <a:latin typeface="바탕"/>
                <a:ea typeface="바탕"/>
              </a:rPr>
              <a:t> </a:t>
            </a:r>
            <a:r>
              <a:rPr lang="ko-KR" altLang="en-US" b="1" u="sng" dirty="0" smtClean="0">
                <a:solidFill>
                  <a:srgbClr val="FF0000"/>
                </a:solidFill>
                <a:latin typeface="바탕"/>
                <a:ea typeface="바탕"/>
              </a:rPr>
              <a:t>정치자금의 수입∙지출에 관한 권한과 책임</a:t>
            </a:r>
            <a:r>
              <a:rPr lang="ko-KR" altLang="en-US" b="1" dirty="0" smtClean="0">
                <a:latin typeface="바탕"/>
                <a:ea typeface="바탕"/>
              </a:rPr>
              <a:t>을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r>
              <a:rPr lang="ko-KR" altLang="en-US" b="1" spc="-150" dirty="0" smtClean="0">
                <a:latin typeface="바탕"/>
                <a:ea typeface="바탕"/>
              </a:rPr>
              <a:t>가진 자</a:t>
            </a:r>
            <a:endParaRPr lang="en-US" altLang="ko-KR" b="1" spc="-150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 dirty="0" smtClean="0">
                <a:solidFill>
                  <a:srgbClr val="FF0000"/>
                </a:solidFill>
                <a:latin typeface="바탕"/>
                <a:ea typeface="바탕"/>
              </a:rPr>
              <a:t>      ≪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비유≫ 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곡간열쇠를  쥐고  있는  </a:t>
            </a:r>
            <a:r>
              <a:rPr lang="ko-KR" altLang="en-US" b="1" u="sng" spc="-150" dirty="0" smtClean="0">
                <a:solidFill>
                  <a:srgbClr val="FF0000"/>
                </a:solidFill>
                <a:latin typeface="바탕"/>
                <a:ea typeface="바탕"/>
              </a:rPr>
              <a:t>안방마님</a:t>
            </a:r>
            <a:endParaRPr lang="en-US" altLang="ko-KR" b="1" u="sng" spc="-150" dirty="0" smtClean="0">
              <a:solidFill>
                <a:srgbClr val="FF0000"/>
              </a:solidFill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b="1" spc="-150" dirty="0" smtClean="0">
                <a:solidFill>
                  <a:srgbClr val="FF0000"/>
                </a:solidFill>
                <a:latin typeface="바탕"/>
                <a:ea typeface="바탕"/>
              </a:rPr>
              <a:t>                       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(</a:t>
            </a:r>
            <a:r>
              <a:rPr lang="ko-KR" altLang="en-US" spc="-150" dirty="0" smtClean="0">
                <a:solidFill>
                  <a:srgbClr val="0000CC"/>
                </a:solidFill>
                <a:latin typeface="바탕"/>
                <a:ea typeface="바탕"/>
              </a:rPr>
              <a:t>안방에 거처하며 가사의 대권을 가지고 있는 양반집의 마님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)</a:t>
            </a: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회계책임자 별도로 두는 이유</a:t>
            </a:r>
            <a:r>
              <a:rPr lang="en-US" altLang="ko-KR" spc="-150" dirty="0" smtClean="0">
                <a:latin typeface="바탕"/>
                <a:ea typeface="바탕"/>
              </a:rPr>
              <a:t>? </a:t>
            </a:r>
            <a:r>
              <a:rPr lang="ko-KR" altLang="en-US" b="1" u="sng" spc="-150" dirty="0" smtClean="0">
                <a:latin typeface="바탕"/>
                <a:ea typeface="바탕"/>
              </a:rPr>
              <a:t>정치자금 </a:t>
            </a:r>
            <a:r>
              <a:rPr lang="ko-KR" altLang="en-US" b="1" u="sng" spc="-150" dirty="0" err="1" smtClean="0">
                <a:latin typeface="바탕"/>
                <a:ea typeface="바탕"/>
              </a:rPr>
              <a:t>수입ㆍ지출에</a:t>
            </a:r>
            <a:r>
              <a:rPr lang="ko-KR" altLang="en-US" b="1" u="sng" spc="-150" dirty="0" smtClean="0">
                <a:latin typeface="바탕"/>
                <a:ea typeface="바탕"/>
              </a:rPr>
              <a:t> 대한 통제를 </a:t>
            </a:r>
            <a:r>
              <a:rPr lang="ko-KR" altLang="en-US" b="1" u="sng" spc="-150" dirty="0" smtClean="0">
                <a:solidFill>
                  <a:srgbClr val="FF0000"/>
                </a:solidFill>
                <a:latin typeface="바탕"/>
                <a:ea typeface="바탕"/>
              </a:rPr>
              <a:t>회계책임자가 전담</a:t>
            </a:r>
            <a:endParaRPr lang="en-US" altLang="ko-KR" spc="-150" dirty="0" smtClean="0">
              <a:solidFill>
                <a:srgbClr val="FF0000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      </a:t>
            </a:r>
            <a:r>
              <a:rPr lang="ko-KR" altLang="en-US" dirty="0" smtClean="0">
                <a:solidFill>
                  <a:srgbClr val="C00000"/>
                </a:solidFill>
                <a:latin typeface="바탕"/>
                <a:ea typeface="바탕"/>
              </a:rPr>
              <a:t>정치자금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의 투명성 확보 </a:t>
            </a:r>
            <a:r>
              <a:rPr lang="ko-KR" altLang="en-US" dirty="0" smtClean="0">
                <a:latin typeface="바탕"/>
                <a:ea typeface="바탕"/>
              </a:rPr>
              <a:t>및 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책임소재 명확화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9" name="오른쪽 화살표 8"/>
          <p:cNvSpPr/>
          <p:nvPr/>
        </p:nvSpPr>
        <p:spPr>
          <a:xfrm>
            <a:off x="857224" y="4286256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192688" cy="648072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Ⅰ</a:t>
            </a:r>
            <a:r>
              <a:rPr lang="en-US" altLang="ko-KR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회계책임자의 임무와 책임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85720" y="4357694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4. 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회계책임자 </a:t>
            </a:r>
            <a:r>
              <a:rPr lang="ko-KR" altLang="en-US" sz="20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겸임제한</a:t>
            </a:r>
            <a:endParaRPr lang="en-US" altLang="ko-KR" sz="2000" b="1" dirty="0" smtClean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dirty="0" smtClean="0">
                <a:latin typeface="바탕"/>
                <a:ea typeface="바탕"/>
              </a:rPr>
              <a:t>• 2 </a:t>
            </a:r>
            <a:r>
              <a:rPr lang="ko-KR" altLang="en-US" dirty="0" smtClean="0">
                <a:latin typeface="바탕"/>
                <a:ea typeface="바탕"/>
              </a:rPr>
              <a:t>이상의 회계책임자 </a:t>
            </a:r>
            <a:r>
              <a:rPr lang="ko-KR" altLang="en-US" b="1" dirty="0" smtClean="0">
                <a:solidFill>
                  <a:srgbClr val="C00000"/>
                </a:solidFill>
                <a:latin typeface="바탕"/>
                <a:ea typeface="바탕"/>
              </a:rPr>
              <a:t>겸임 불가 </a:t>
            </a:r>
            <a:r>
              <a:rPr lang="ko-KR" altLang="en-US" dirty="0" smtClean="0">
                <a:latin typeface="바탕"/>
                <a:ea typeface="바탕"/>
              </a:rPr>
              <a:t>원칙</a:t>
            </a:r>
            <a:r>
              <a:rPr lang="en-US" altLang="ko-KR" dirty="0" smtClean="0">
                <a:latin typeface="바탕"/>
                <a:ea typeface="바탕"/>
              </a:rPr>
              <a:t>(</a:t>
            </a:r>
            <a:r>
              <a:rPr lang="ko-KR" altLang="en-US" b="1" dirty="0" err="1" smtClean="0">
                <a:solidFill>
                  <a:schemeClr val="tx2"/>
                </a:solidFill>
                <a:latin typeface="바탕"/>
                <a:ea typeface="바탕"/>
              </a:rPr>
              <a:t>국회의원ㆍ</a:t>
            </a:r>
            <a:r>
              <a:rPr lang="ko-KR" altLang="en-US" b="1" dirty="0" smtClean="0">
                <a:solidFill>
                  <a:schemeClr val="tx2"/>
                </a:solidFill>
                <a:latin typeface="바탕"/>
                <a:ea typeface="바탕"/>
              </a:rPr>
              <a:t> 후원회 회계책임자</a:t>
            </a:r>
            <a:r>
              <a:rPr lang="en-US" altLang="ko-KR" b="1" dirty="0" smtClean="0">
                <a:solidFill>
                  <a:schemeClr val="tx2"/>
                </a:solidFill>
                <a:latin typeface="바탕"/>
                <a:ea typeface="바탕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바탕"/>
                <a:ea typeface="바탕"/>
              </a:rPr>
              <a:t>   </a:t>
            </a:r>
            <a:r>
              <a:rPr lang="en-US" altLang="ko-KR" sz="1600" b="1" spc="-150" dirty="0" smtClean="0">
                <a:latin typeface="바탕"/>
                <a:ea typeface="바탕"/>
              </a:rPr>
              <a:t>※</a:t>
            </a:r>
            <a:r>
              <a:rPr lang="en-US" altLang="ko-KR" sz="1600" b="1" spc="-150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r>
              <a:rPr lang="ko-KR" altLang="en-US" sz="1700" b="1" spc="-150" dirty="0" smtClean="0">
                <a:solidFill>
                  <a:srgbClr val="FF0000"/>
                </a:solidFill>
                <a:latin typeface="바탕"/>
                <a:ea typeface="바탕"/>
              </a:rPr>
              <a:t>후원회를 둔 국회의원이 </a:t>
            </a:r>
            <a:r>
              <a:rPr lang="ko-KR" altLang="en-US" sz="1700" b="1" dirty="0" smtClean="0">
                <a:latin typeface="바탕"/>
                <a:ea typeface="바탕"/>
              </a:rPr>
              <a:t>대통령선거 및 </a:t>
            </a:r>
            <a:r>
              <a:rPr lang="ko-KR" altLang="en-US" sz="1700" b="1" dirty="0" err="1" smtClean="0">
                <a:latin typeface="바탕"/>
                <a:ea typeface="바탕"/>
              </a:rPr>
              <a:t>당대표ㆍ최고위원경선의</a:t>
            </a:r>
            <a:r>
              <a:rPr lang="ko-KR" altLang="en-US" sz="1700" b="1" dirty="0" smtClean="0">
                <a:latin typeface="바탕"/>
                <a:ea typeface="바탕"/>
              </a:rPr>
              <a:t> 후보자가 되는 경우</a:t>
            </a:r>
            <a:endParaRPr lang="en-US" altLang="ko-KR" sz="1700" b="1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sz="1700" b="1" dirty="0" smtClean="0">
                <a:solidFill>
                  <a:srgbClr val="0000CC"/>
                </a:solidFill>
                <a:latin typeface="바탕"/>
                <a:ea typeface="바탕"/>
              </a:rPr>
              <a:t>       ①</a:t>
            </a:r>
            <a:r>
              <a:rPr lang="ko-KR" altLang="en-US" sz="1700" b="1" dirty="0" smtClean="0">
                <a:solidFill>
                  <a:srgbClr val="0000CC"/>
                </a:solidFill>
                <a:latin typeface="바탕"/>
                <a:ea typeface="바탕"/>
              </a:rPr>
              <a:t>후원회간의 회계책임자 겸임</a:t>
            </a:r>
            <a:r>
              <a:rPr lang="en-US" altLang="ko-KR" sz="1700" b="1" dirty="0" smtClean="0">
                <a:solidFill>
                  <a:srgbClr val="0000CC"/>
                </a:solidFill>
                <a:latin typeface="바탕"/>
                <a:ea typeface="바탕"/>
              </a:rPr>
              <a:t>,</a:t>
            </a:r>
            <a:r>
              <a:rPr lang="ko-KR" altLang="en-US" sz="1700" b="1" dirty="0" smtClean="0">
                <a:solidFill>
                  <a:srgbClr val="0000CC"/>
                </a:solidFill>
                <a:latin typeface="바탕"/>
                <a:ea typeface="바탕"/>
              </a:rPr>
              <a:t>  ② 후원회지정권자의 회계책임자 겸임 </a:t>
            </a:r>
            <a:r>
              <a:rPr lang="ko-KR" altLang="en-US" sz="1700" b="1" dirty="0" smtClean="0">
                <a:solidFill>
                  <a:srgbClr val="FF0000"/>
                </a:solidFill>
                <a:latin typeface="바탕"/>
                <a:ea typeface="바탕"/>
              </a:rPr>
              <a:t>가능</a:t>
            </a:r>
            <a:endParaRPr lang="en-US" altLang="ko-KR" sz="1700" dirty="0" smtClean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7158" y="857232"/>
            <a:ext cx="84249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3. 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회계책임자 선임신고 </a:t>
            </a:r>
            <a:endParaRPr lang="en-US" altLang="ko-KR" sz="2000" b="1" u="sng" dirty="0" smtClean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국회의원 및 그 후원회 대표자</a:t>
            </a:r>
            <a:r>
              <a:rPr lang="ko-KR" altLang="en-US" spc="-150" dirty="0" smtClean="0">
                <a:latin typeface="바탕"/>
                <a:ea typeface="바탕"/>
              </a:rPr>
              <a:t>는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후원회  </a:t>
            </a:r>
            <a:r>
              <a:rPr lang="ko-KR" altLang="en-US" b="1" dirty="0" err="1" smtClean="0">
                <a:solidFill>
                  <a:srgbClr val="FF0000"/>
                </a:solidFill>
                <a:latin typeface="바탕"/>
                <a:ea typeface="바탕"/>
              </a:rPr>
              <a:t>등록신청시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  </a:t>
            </a:r>
            <a:r>
              <a:rPr lang="ko-KR" altLang="en-US" dirty="0" smtClean="0">
                <a:latin typeface="바탕"/>
                <a:ea typeface="바탕"/>
              </a:rPr>
              <a:t>회계책임자 </a:t>
            </a:r>
            <a:r>
              <a:rPr lang="ko-KR" altLang="en-US" b="1" u="sng" dirty="0" smtClean="0">
                <a:solidFill>
                  <a:srgbClr val="C00000"/>
                </a:solidFill>
                <a:latin typeface="바탕"/>
                <a:ea typeface="바탕"/>
              </a:rPr>
              <a:t>각각</a:t>
            </a:r>
            <a:r>
              <a:rPr lang="ko-KR" altLang="en-US" dirty="0" smtClean="0">
                <a:latin typeface="바탕"/>
                <a:ea typeface="바탕"/>
              </a:rPr>
              <a:t> 선임신고</a:t>
            </a:r>
            <a:endParaRPr lang="en-US" altLang="ko-KR" dirty="0" smtClean="0">
              <a:latin typeface="바탕"/>
              <a:ea typeface="바탕"/>
            </a:endParaRPr>
          </a:p>
          <a:p>
            <a:pPr>
              <a:lnSpc>
                <a:spcPct val="200000"/>
              </a:lnSpc>
            </a:pP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    </a:t>
            </a:r>
            <a:r>
              <a:rPr lang="en-US" altLang="ko-KR" sz="1600" b="1" dirty="0" smtClean="0">
                <a:latin typeface="바탕"/>
                <a:ea typeface="바탕"/>
              </a:rPr>
              <a:t>※ </a:t>
            </a:r>
            <a:r>
              <a:rPr lang="ko-KR" altLang="en-US" sz="1600" b="1" dirty="0" smtClean="0">
                <a:latin typeface="바탕"/>
                <a:ea typeface="바탕"/>
              </a:rPr>
              <a:t>후원회를 두지 아니한 국회의원은</a:t>
            </a:r>
            <a:r>
              <a:rPr lang="en-US" altLang="ko-KR" sz="1600" b="1" dirty="0" smtClean="0">
                <a:latin typeface="바탕"/>
                <a:ea typeface="바탕"/>
              </a:rPr>
              <a:t> </a:t>
            </a:r>
            <a:r>
              <a:rPr lang="ko-KR" altLang="en-US" sz="1600" b="1" dirty="0" smtClean="0">
                <a:latin typeface="바탕"/>
                <a:ea typeface="바탕"/>
              </a:rPr>
              <a:t> </a:t>
            </a:r>
            <a:r>
              <a:rPr lang="ko-KR" altLang="en-US" sz="1600" b="1" spc="-150" dirty="0" smtClean="0">
                <a:latin typeface="바탕"/>
                <a:ea typeface="바탕"/>
              </a:rPr>
              <a:t>회계책임자 선임신고 및 회계보고 의무 없음</a:t>
            </a:r>
            <a:r>
              <a:rPr lang="en-US" altLang="ko-KR" sz="1600" b="1" spc="-150" dirty="0" smtClean="0">
                <a:latin typeface="바탕"/>
                <a:ea typeface="바탕"/>
              </a:rPr>
              <a:t>.</a:t>
            </a:r>
            <a:r>
              <a:rPr lang="en-US" altLang="ko-KR" b="1" dirty="0" smtClean="0">
                <a:latin typeface="바탕"/>
                <a:ea typeface="바탕"/>
              </a:rPr>
              <a:t>    </a:t>
            </a:r>
            <a:endParaRPr lang="en-US" altLang="ko-KR" sz="1600" b="1" dirty="0" smtClean="0">
              <a:latin typeface="바탕"/>
              <a:ea typeface="바탕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42910" y="2714620"/>
            <a:ext cx="7858180" cy="16158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u="sng" dirty="0" smtClean="0">
                <a:latin typeface="바탕"/>
                <a:ea typeface="바탕"/>
              </a:rPr>
              <a:t>[</a:t>
            </a:r>
            <a:r>
              <a:rPr lang="ko-KR" altLang="en-US" b="1" u="sng" dirty="0" smtClean="0">
                <a:latin typeface="바탕"/>
                <a:ea typeface="바탕"/>
              </a:rPr>
              <a:t>제</a:t>
            </a:r>
            <a:r>
              <a:rPr lang="en-US" altLang="ko-KR" b="1" u="sng" dirty="0" smtClean="0">
                <a:latin typeface="바탕"/>
                <a:ea typeface="바탕"/>
              </a:rPr>
              <a:t>20</a:t>
            </a:r>
            <a:r>
              <a:rPr lang="ko-KR" altLang="en-US" b="1" u="sng" dirty="0" smtClean="0">
                <a:latin typeface="바탕"/>
                <a:ea typeface="바탕"/>
              </a:rPr>
              <a:t>대 국회의원 임기개시</a:t>
            </a:r>
            <a:r>
              <a:rPr lang="en-US" altLang="ko-KR" b="1" u="sng" dirty="0" smtClean="0">
                <a:latin typeface="바탕"/>
                <a:ea typeface="바탕"/>
              </a:rPr>
              <a:t>(5.30)</a:t>
            </a:r>
            <a:r>
              <a:rPr lang="ko-KR" altLang="en-US" b="1" u="sng" dirty="0" smtClean="0">
                <a:latin typeface="바탕"/>
                <a:ea typeface="바탕"/>
              </a:rPr>
              <a:t> 전 후원회를 둘 수 있는 경우</a:t>
            </a:r>
            <a:r>
              <a:rPr lang="en-US" altLang="ko-KR" b="1" u="sng" dirty="0" smtClean="0">
                <a:latin typeface="바탕"/>
                <a:ea typeface="바탕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바탕"/>
                <a:ea typeface="바탕"/>
              </a:rPr>
              <a:t>• </a:t>
            </a:r>
            <a:r>
              <a:rPr lang="ko-KR" altLang="en-US" sz="1600" b="1" dirty="0" smtClean="0">
                <a:solidFill>
                  <a:srgbClr val="C00000"/>
                </a:solidFill>
                <a:latin typeface="바탕"/>
                <a:ea typeface="바탕"/>
              </a:rPr>
              <a:t>후원회를 둔 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/>
                <a:ea typeface="바탕"/>
              </a:rPr>
              <a:t>제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/>
                <a:ea typeface="바탕"/>
              </a:rPr>
              <a:t>19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/>
                <a:ea typeface="바탕"/>
              </a:rPr>
              <a:t>대 국회의원이 당선된 경우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(∵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후원회 이미 존재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)</a:t>
            </a:r>
            <a:r>
              <a:rPr lang="ko-KR" altLang="en-US" sz="1600" b="1" dirty="0" smtClean="0">
                <a:latin typeface="바탕"/>
                <a:ea typeface="바탕"/>
              </a:rPr>
              <a:t> </a:t>
            </a:r>
            <a:endParaRPr lang="en-US" altLang="ko-KR" sz="1600" b="1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바탕"/>
                <a:ea typeface="바탕"/>
              </a:rPr>
              <a:t>• </a:t>
            </a:r>
            <a:r>
              <a:rPr lang="ko-KR" altLang="en-US" sz="1600" b="1" spc="-150" dirty="0" smtClean="0">
                <a:latin typeface="바탕"/>
                <a:ea typeface="바탕"/>
              </a:rPr>
              <a:t>후보자후원회가 </a:t>
            </a:r>
            <a:r>
              <a:rPr lang="ko-KR" altLang="en-US" sz="1600" b="1" spc="-150" dirty="0" smtClean="0">
                <a:solidFill>
                  <a:srgbClr val="C00000"/>
                </a:solidFill>
                <a:latin typeface="바탕"/>
                <a:ea typeface="바탕"/>
              </a:rPr>
              <a:t>존속결의 및 변경등록신청</a:t>
            </a:r>
            <a:r>
              <a:rPr lang="ko-KR" altLang="en-US" sz="1600" b="1" spc="-150" dirty="0" smtClean="0">
                <a:latin typeface="바탕"/>
                <a:ea typeface="바탕"/>
              </a:rPr>
              <a:t>으로 </a:t>
            </a:r>
            <a:r>
              <a:rPr lang="ko-KR" altLang="en-US" sz="1600" b="1" dirty="0" smtClean="0">
                <a:latin typeface="바탕"/>
                <a:ea typeface="바탕"/>
              </a:rPr>
              <a:t>당선된 국회의원후원회로 존속하는 경우</a:t>
            </a:r>
            <a:endParaRPr lang="en-US" altLang="ko-KR" sz="1600" b="1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ko-KR" altLang="ko-KR" sz="1600" b="1" dirty="0" smtClean="0">
                <a:latin typeface="바탕"/>
                <a:ea typeface="바탕"/>
              </a:rPr>
              <a:t>•</a:t>
            </a:r>
            <a:r>
              <a:rPr lang="en-US" altLang="ko-KR" sz="1600" b="1" dirty="0" smtClean="0">
                <a:latin typeface="바탕"/>
                <a:ea typeface="바탕"/>
              </a:rPr>
              <a:t> </a:t>
            </a:r>
            <a:r>
              <a:rPr lang="ko-KR" altLang="en-US" sz="1600" b="1" dirty="0" smtClean="0">
                <a:latin typeface="바탕"/>
                <a:ea typeface="바탕"/>
              </a:rPr>
              <a:t>후원회가 없는 </a:t>
            </a:r>
            <a:r>
              <a:rPr lang="ko-KR" altLang="en-US" sz="1600" b="1" dirty="0" smtClean="0">
                <a:solidFill>
                  <a:srgbClr val="C00000"/>
                </a:solidFill>
                <a:latin typeface="바탕"/>
                <a:ea typeface="바탕"/>
              </a:rPr>
              <a:t>비례대표당선인</a:t>
            </a:r>
            <a:r>
              <a:rPr lang="ko-KR" altLang="en-US" sz="1600" b="1" dirty="0" smtClean="0">
                <a:latin typeface="바탕"/>
                <a:ea typeface="바탕"/>
              </a:rPr>
              <a:t>이 </a:t>
            </a:r>
            <a:r>
              <a:rPr lang="ko-KR" altLang="en-US" sz="1600" b="1" dirty="0" err="1" smtClean="0">
                <a:latin typeface="바탕"/>
                <a:ea typeface="바탕"/>
              </a:rPr>
              <a:t>임기개시전</a:t>
            </a:r>
            <a:r>
              <a:rPr lang="ko-KR" altLang="en-US" sz="1600" b="1" dirty="0" smtClean="0">
                <a:latin typeface="바탕"/>
                <a:ea typeface="바탕"/>
              </a:rPr>
              <a:t> 후원회 </a:t>
            </a:r>
            <a:r>
              <a:rPr lang="ko-KR" altLang="en-US" sz="1600" b="1" dirty="0" err="1" smtClean="0">
                <a:latin typeface="바탕"/>
                <a:ea typeface="바탕"/>
              </a:rPr>
              <a:t>등록신청하는</a:t>
            </a:r>
            <a:r>
              <a:rPr lang="ko-KR" altLang="en-US" sz="1600" b="1" dirty="0" smtClean="0">
                <a:latin typeface="바탕"/>
                <a:ea typeface="바탕"/>
              </a:rPr>
              <a:t> 경우</a:t>
            </a:r>
            <a:endParaRPr lang="en-US" altLang="ko-KR" sz="1600" b="1" dirty="0" smtClean="0">
              <a:latin typeface="바탕"/>
              <a:ea typeface="바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14290"/>
            <a:ext cx="5267325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모서리가 둥근 사각형 설명선 10"/>
          <p:cNvSpPr/>
          <p:nvPr/>
        </p:nvSpPr>
        <p:spPr>
          <a:xfrm rot="5400000">
            <a:off x="7215206" y="1857364"/>
            <a:ext cx="714380" cy="2428892"/>
          </a:xfrm>
          <a:prstGeom prst="wedgeRoundRectCallou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429388" y="278605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“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지출용 예금계좌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는 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왜 한 칸만 만들었을까요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?</a:t>
            </a:r>
            <a:endParaRPr lang="ko-KR" altLang="en-US" sz="1600" b="1" spc="-150" dirty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120680" cy="648072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Ⅰ</a:t>
            </a:r>
            <a:r>
              <a:rPr lang="en-US" altLang="ko-KR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회계책임자의 임무와 책임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85720" y="3643314"/>
            <a:ext cx="846274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6. 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회계책임자의 책임</a:t>
            </a:r>
            <a:endParaRPr lang="en-US" altLang="ko-KR" sz="2000" b="1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ko-KR" altLang="en-US" dirty="0" smtClean="0">
                <a:latin typeface="바탕"/>
                <a:ea typeface="바탕"/>
              </a:rPr>
              <a:t>정치자금법 </a:t>
            </a:r>
            <a:r>
              <a:rPr lang="ko-KR" altLang="en-US" dirty="0" err="1" smtClean="0">
                <a:latin typeface="바탕"/>
                <a:ea typeface="바탕"/>
              </a:rPr>
              <a:t>위반시</a:t>
            </a:r>
            <a:r>
              <a:rPr lang="ko-KR" altLang="en-US" dirty="0" smtClean="0">
                <a:latin typeface="바탕"/>
                <a:ea typeface="바탕"/>
              </a:rPr>
              <a:t>      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형사처벌 및 과태료 부과</a:t>
            </a:r>
            <a:endParaRPr lang="en-US" altLang="ko-KR" spc="-150" dirty="0" smtClean="0">
              <a:solidFill>
                <a:srgbClr val="FF0000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(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선거사무소 회계책임자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) </a:t>
            </a:r>
            <a:r>
              <a:rPr lang="ko-KR" altLang="en-US" spc="-150" dirty="0" err="1" smtClean="0">
                <a:latin typeface="바탕"/>
                <a:ea typeface="바탕"/>
              </a:rPr>
              <a:t>선거비용제한액의</a:t>
            </a:r>
            <a:r>
              <a:rPr lang="ko-KR" altLang="en-US" spc="-150" dirty="0" smtClean="0">
                <a:latin typeface="바탕"/>
                <a:ea typeface="바탕"/>
              </a:rPr>
              <a:t> </a:t>
            </a:r>
            <a:r>
              <a:rPr lang="en-US" altLang="ko-KR" spc="-150" dirty="0" smtClean="0">
                <a:latin typeface="바탕"/>
                <a:ea typeface="바탕"/>
              </a:rPr>
              <a:t>1/200 </a:t>
            </a:r>
            <a:r>
              <a:rPr lang="ko-KR" altLang="en-US" spc="-150" dirty="0" smtClean="0">
                <a:latin typeface="바탕"/>
                <a:ea typeface="바탕"/>
              </a:rPr>
              <a:t>이상 초과지출</a:t>
            </a:r>
            <a:r>
              <a:rPr lang="en-US" altLang="ko-KR" spc="-150" dirty="0" smtClean="0">
                <a:latin typeface="바탕"/>
                <a:ea typeface="바탕"/>
              </a:rPr>
              <a:t>, </a:t>
            </a:r>
            <a:r>
              <a:rPr lang="ko-KR" altLang="en-US" spc="-150" dirty="0" err="1" smtClean="0">
                <a:latin typeface="바탕"/>
                <a:ea typeface="바탕"/>
              </a:rPr>
              <a:t>매수및이해유도죄</a:t>
            </a:r>
            <a:r>
              <a:rPr lang="en-US" altLang="ko-KR" spc="-150" dirty="0" smtClean="0">
                <a:latin typeface="바탕"/>
                <a:ea typeface="바탕"/>
              </a:rPr>
              <a:t>,</a:t>
            </a:r>
          </a:p>
          <a:p>
            <a:pPr algn="just">
              <a:lnSpc>
                <a:spcPct val="200000"/>
              </a:lnSpc>
            </a:pPr>
            <a:r>
              <a:rPr lang="en-US" altLang="ko-KR" spc="-150" dirty="0" smtClean="0">
                <a:latin typeface="바탕"/>
                <a:ea typeface="바탕"/>
              </a:rPr>
              <a:t>      </a:t>
            </a:r>
            <a:r>
              <a:rPr lang="ko-KR" altLang="en-US" spc="-150" dirty="0" err="1" smtClean="0">
                <a:latin typeface="바탕"/>
                <a:ea typeface="바탕"/>
              </a:rPr>
              <a:t>기부행위죄</a:t>
            </a:r>
            <a:r>
              <a:rPr lang="ko-KR" altLang="en-US" spc="-150" dirty="0" smtClean="0">
                <a:latin typeface="바탕"/>
                <a:ea typeface="바탕"/>
              </a:rPr>
              <a:t> 및 정치자금 부정수수죄로 </a:t>
            </a:r>
            <a:r>
              <a:rPr lang="ko-KR" altLang="en-US" spc="-150" dirty="0" smtClean="0">
                <a:solidFill>
                  <a:srgbClr val="0000CC"/>
                </a:solidFill>
                <a:latin typeface="바탕"/>
                <a:ea typeface="바탕"/>
              </a:rPr>
              <a:t>징역형 또는 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300</a:t>
            </a:r>
            <a:r>
              <a:rPr lang="ko-KR" altLang="en-US" spc="-150" dirty="0" smtClean="0">
                <a:solidFill>
                  <a:srgbClr val="0000CC"/>
                </a:solidFill>
                <a:latin typeface="바탕"/>
                <a:ea typeface="바탕"/>
              </a:rPr>
              <a:t>만원 이상 벌금형</a:t>
            </a:r>
            <a:endParaRPr lang="en-US" altLang="ko-KR" spc="-150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  </a:t>
            </a:r>
            <a:r>
              <a:rPr lang="ko-KR" altLang="en-US" dirty="0" smtClean="0">
                <a:latin typeface="바탕"/>
                <a:ea typeface="바탕"/>
              </a:rPr>
              <a:t>       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후보자 당선무효</a:t>
            </a:r>
            <a:r>
              <a:rPr lang="en-US" altLang="ko-KR" dirty="0" smtClean="0">
                <a:solidFill>
                  <a:srgbClr val="FF0000"/>
                </a:solidFill>
                <a:latin typeface="바탕"/>
                <a:ea typeface="바탕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반환∙</a:t>
            </a:r>
            <a:r>
              <a:rPr lang="ko-KR" altLang="en-US" dirty="0" err="1" smtClean="0">
                <a:solidFill>
                  <a:srgbClr val="FF0000"/>
                </a:solidFill>
                <a:latin typeface="바탕"/>
                <a:ea typeface="바탕"/>
              </a:rPr>
              <a:t>보전받은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 기탁금 및 선거비용 전액 반환</a:t>
            </a:r>
            <a:r>
              <a:rPr lang="en-US" altLang="ko-KR" dirty="0" smtClean="0">
                <a:solidFill>
                  <a:srgbClr val="FF0000"/>
                </a:solidFill>
                <a:latin typeface="바탕"/>
                <a:ea typeface="바탕"/>
              </a:rPr>
              <a:t>    </a:t>
            </a:r>
            <a:endParaRPr lang="en-US" altLang="ko-KR" dirty="0" smtClean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3528" y="836712"/>
            <a:ext cx="842493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5. 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회계책임자의 임무</a:t>
            </a: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역할</a:t>
            </a: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ko-KR" altLang="en-US" b="1" dirty="0" smtClean="0">
                <a:solidFill>
                  <a:srgbClr val="C00000"/>
                </a:solidFill>
                <a:latin typeface="바탕"/>
                <a:ea typeface="바탕"/>
              </a:rPr>
              <a:t>정치자금</a:t>
            </a:r>
            <a:r>
              <a:rPr lang="ko-KR" altLang="en-US" dirty="0" smtClean="0">
                <a:latin typeface="바탕"/>
                <a:ea typeface="바탕"/>
              </a:rPr>
              <a:t>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수입 및 지출업무 총괄</a:t>
            </a:r>
            <a:endParaRPr lang="en-US" altLang="ko-KR" b="1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FF0000"/>
                </a:solidFill>
                <a:latin typeface="바탕"/>
                <a:ea typeface="바탕"/>
              </a:rPr>
              <a:t>   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/>
                <a:ea typeface="바탕"/>
              </a:rPr>
              <a:t>《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바탕"/>
                <a:ea typeface="바탕"/>
              </a:rPr>
              <a:t>부적정사례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/>
                <a:ea typeface="바탕"/>
              </a:rPr>
              <a:t>》 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바탕"/>
                <a:ea typeface="바탕"/>
              </a:rPr>
              <a:t>‘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바탕"/>
                <a:ea typeface="바탕"/>
              </a:rPr>
              <a:t>제가 회계책임자 인가요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바탕"/>
                <a:ea typeface="바탕"/>
              </a:rPr>
              <a:t>?’,  ‘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바탕"/>
                <a:ea typeface="바탕"/>
              </a:rPr>
              <a:t>정치자금 </a:t>
            </a:r>
            <a:r>
              <a:rPr lang="ko-KR" altLang="en-US" sz="1600" b="1" spc="-150" dirty="0" err="1" smtClean="0">
                <a:solidFill>
                  <a:srgbClr val="002060"/>
                </a:solidFill>
                <a:latin typeface="바탕"/>
                <a:ea typeface="바탕"/>
              </a:rPr>
              <a:t>수입ㆍ지출에</a:t>
            </a:r>
            <a:r>
              <a:rPr lang="ko-KR" altLang="en-US" sz="1600" b="1" spc="-150" dirty="0" smtClean="0">
                <a:solidFill>
                  <a:srgbClr val="002060"/>
                </a:solidFill>
                <a:latin typeface="바탕"/>
                <a:ea typeface="바탕"/>
              </a:rPr>
              <a:t> 전혀 관여하지 않았어요</a:t>
            </a:r>
            <a:r>
              <a:rPr lang="en-US" altLang="ko-KR" sz="1600" b="1" spc="-150" dirty="0" smtClean="0">
                <a:solidFill>
                  <a:srgbClr val="002060"/>
                </a:solidFill>
                <a:latin typeface="바탕"/>
                <a:ea typeface="바탕"/>
              </a:rPr>
              <a:t>.’</a:t>
            </a:r>
            <a:endParaRPr lang="en-US" altLang="ko-KR" b="1" spc="-150" dirty="0" smtClean="0">
              <a:solidFill>
                <a:srgbClr val="002060"/>
              </a:solidFill>
              <a:latin typeface="바탕"/>
              <a:ea typeface="바탕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회계장부의 비치∙기재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dirty="0" smtClean="0">
                <a:latin typeface="바탕"/>
                <a:ea typeface="바탕"/>
              </a:rPr>
              <a:t>영수증 그 밖의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증빙자료 구비</a:t>
            </a:r>
            <a:r>
              <a:rPr lang="ko-KR" altLang="en-US" dirty="0" smtClean="0">
                <a:latin typeface="바탕"/>
                <a:ea typeface="바탕"/>
              </a:rPr>
              <a:t> 및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회계보고</a:t>
            </a:r>
            <a:r>
              <a:rPr lang="en-US" altLang="ko-KR" dirty="0" smtClean="0">
                <a:latin typeface="바탕"/>
                <a:ea typeface="바탕"/>
              </a:rPr>
              <a:t>(</a:t>
            </a:r>
            <a:r>
              <a:rPr lang="ko-KR" altLang="en-US" dirty="0" smtClean="0">
                <a:latin typeface="바탕"/>
                <a:ea typeface="바탕"/>
              </a:rPr>
              <a:t>정기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dirty="0" smtClean="0">
                <a:latin typeface="바탕"/>
                <a:ea typeface="바탕"/>
              </a:rPr>
              <a:t>수시</a:t>
            </a:r>
            <a:r>
              <a:rPr lang="en-US" altLang="ko-KR" dirty="0" smtClean="0">
                <a:latin typeface="바탕"/>
                <a:ea typeface="바탕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ko-KR" altLang="en-US" dirty="0" smtClean="0">
                <a:latin typeface="바탕"/>
                <a:ea typeface="바탕"/>
              </a:rPr>
              <a:t>회계보고 종료 후 </a:t>
            </a:r>
            <a:r>
              <a:rPr lang="ko-KR" altLang="en-US" dirty="0" err="1" smtClean="0">
                <a:latin typeface="바탕"/>
                <a:ea typeface="바탕"/>
              </a:rPr>
              <a:t>선임권자에게</a:t>
            </a:r>
            <a:r>
              <a:rPr lang="ko-KR" altLang="en-US" dirty="0" smtClean="0">
                <a:latin typeface="바탕"/>
                <a:ea typeface="바탕"/>
              </a:rPr>
              <a:t> </a:t>
            </a:r>
            <a:r>
              <a:rPr lang="ko-KR" altLang="en-US" b="1" dirty="0" err="1" smtClean="0">
                <a:solidFill>
                  <a:srgbClr val="0000CC"/>
                </a:solidFill>
                <a:latin typeface="바탕"/>
                <a:ea typeface="바탕"/>
              </a:rPr>
              <a:t>회계장부등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 인계</a:t>
            </a:r>
            <a:endParaRPr lang="ko-KR" altLang="en-US" b="1" dirty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9" name="오른쪽 화살표 8"/>
          <p:cNvSpPr/>
          <p:nvPr/>
        </p:nvSpPr>
        <p:spPr>
          <a:xfrm>
            <a:off x="2714612" y="4572008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785786" y="6072206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5328592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a로미오M" panose="02020600000000000000" pitchFamily="18" charset="-127"/>
                <a:ea typeface="a로미오M" panose="02020600000000000000" pitchFamily="18" charset="-127"/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Ⅱ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.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정치자금의 정의 등</a:t>
            </a:r>
            <a:endParaRPr lang="ko-KR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67544" y="953734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</a:pPr>
            <a:r>
              <a:rPr kumimoji="0" lang="en-US" altLang="ko-K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1. </a:t>
            </a:r>
            <a:r>
              <a:rPr kumimoji="0" lang="ko-KR" altLang="en-US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정치자금이란</a:t>
            </a:r>
            <a:endParaRPr kumimoji="0" lang="en-US" altLang="ko-KR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 pitchFamily="18" charset="-127"/>
              <a:ea typeface="바탕" pitchFamily="18" charset="-127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1016651" y="1643052"/>
            <a:ext cx="7555877" cy="4429153"/>
            <a:chOff x="3590373" y="1714490"/>
            <a:chExt cx="5474419" cy="3929083"/>
          </a:xfrm>
        </p:grpSpPr>
        <p:grpSp>
          <p:nvGrpSpPr>
            <p:cNvPr id="30" name="그룹 29"/>
            <p:cNvGrpSpPr/>
            <p:nvPr/>
          </p:nvGrpSpPr>
          <p:grpSpPr>
            <a:xfrm>
              <a:off x="3620313" y="1714490"/>
              <a:ext cx="5340959" cy="1200329"/>
              <a:chOff x="3486284" y="4291280"/>
              <a:chExt cx="5145378" cy="779366"/>
            </a:xfrm>
          </p:grpSpPr>
          <p:grpSp>
            <p:nvGrpSpPr>
              <p:cNvPr id="145" name="그룹 48"/>
              <p:cNvGrpSpPr/>
              <p:nvPr/>
            </p:nvGrpSpPr>
            <p:grpSpPr>
              <a:xfrm>
                <a:off x="3486284" y="4338034"/>
                <a:ext cx="5145378" cy="685066"/>
                <a:chOff x="3342268" y="2704478"/>
                <a:chExt cx="5145378" cy="1031151"/>
              </a:xfrm>
            </p:grpSpPr>
            <p:sp>
              <p:nvSpPr>
                <p:cNvPr id="150" name="육각형 149"/>
                <p:cNvSpPr/>
                <p:nvPr/>
              </p:nvSpPr>
              <p:spPr>
                <a:xfrm>
                  <a:off x="3342268" y="2708845"/>
                  <a:ext cx="1191070" cy="1026784"/>
                </a:xfrm>
                <a:prstGeom prst="hexagon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spcBef>
                      <a:spcPct val="0"/>
                    </a:spcBef>
                    <a:defRPr/>
                  </a:pPr>
                  <a:endParaRPr lang="ko-KR" altLang="en-US" sz="2800" b="1" spc="-15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endParaRPr>
                </a:p>
              </p:txBody>
            </p:sp>
            <p:sp>
              <p:nvSpPr>
                <p:cNvPr id="147" name="갈매기형 수장 146"/>
                <p:cNvSpPr/>
                <p:nvPr/>
              </p:nvSpPr>
              <p:spPr>
                <a:xfrm>
                  <a:off x="4431343" y="2704478"/>
                  <a:ext cx="4056303" cy="1009130"/>
                </a:xfrm>
                <a:prstGeom prst="chevron">
                  <a:avLst>
                    <a:gd name="adj" fmla="val 27076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52" name="직사각형 151"/>
              <p:cNvSpPr/>
              <p:nvPr/>
            </p:nvSpPr>
            <p:spPr>
              <a:xfrm>
                <a:off x="3495750" y="4373573"/>
                <a:ext cx="1003539" cy="599512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txBody>
              <a:bodyPr wrap="square">
                <a:spAutoFit/>
              </a:bodyPr>
              <a:lstStyle/>
              <a:p>
                <a:pPr lvl="0" algn="ctr"/>
                <a:endParaRPr lang="en-US" altLang="ko-KR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Arial" charset="0"/>
                </a:endParaRPr>
              </a:p>
              <a:p>
                <a:pPr lvl="0" algn="ctr"/>
                <a:r>
                  <a:rPr lang="ko-KR" altLang="en-US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  <a:cs typeface="Arial" charset="0"/>
                  </a:rPr>
                  <a:t>정  의</a:t>
                </a:r>
                <a:endParaRPr lang="en-US" altLang="ko-KR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Arial" charset="0"/>
                </a:endParaRPr>
              </a:p>
              <a:p>
                <a:pPr lvl="0" algn="ctr"/>
                <a:endParaRPr lang="en-US" altLang="ko-KR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Arial" charset="0"/>
                </a:endParaRPr>
              </a:p>
            </p:txBody>
          </p:sp>
          <p:sp>
            <p:nvSpPr>
              <p:cNvPr id="161" name="직사각형 160"/>
              <p:cNvSpPr/>
              <p:nvPr/>
            </p:nvSpPr>
            <p:spPr>
              <a:xfrm>
                <a:off x="4842056" y="4291280"/>
                <a:ext cx="3627533" cy="7793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정치활동</a:t>
                </a:r>
                <a:r>
                  <a:rPr lang="ko-KR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을 위하여 </a:t>
                </a:r>
                <a:r>
                  <a:rPr lang="ko-KR" altLang="en-US" sz="1600" b="1" dirty="0" smtClean="0">
                    <a:solidFill>
                      <a:srgbClr val="C00000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정치활동을 하는 사람</a:t>
                </a:r>
                <a:r>
                  <a:rPr lang="ko-KR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에게 제공되는</a:t>
                </a:r>
                <a:endPara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바탕" pitchFamily="18" charset="-127"/>
                  <a:ea typeface="바탕" pitchFamily="18" charset="-127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금전이나 유가증권 </a:t>
                </a:r>
                <a:r>
                  <a:rPr lang="ko-KR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그 밖의 물건과 </a:t>
                </a:r>
                <a:r>
                  <a:rPr lang="ko-KR" altLang="en-US" sz="1600" b="1" spc="-150" dirty="0" smtClean="0">
                    <a:solidFill>
                      <a:srgbClr val="C00000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정치활동을 하는 사람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의 </a:t>
                </a:r>
                <a:r>
                  <a:rPr lang="ko-KR" altLang="en-US" sz="1600" b="1" spc="-150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정치활동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에 소요되는 비용</a:t>
                </a:r>
                <a:endParaRPr lang="en-US" altLang="ko-KR" sz="16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바탕" pitchFamily="18" charset="-127"/>
                  <a:ea typeface="바탕" pitchFamily="18" charset="-127"/>
                  <a:cs typeface="Times New Roman" pitchFamily="18" charset="0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3620314" y="3151586"/>
              <a:ext cx="5366066" cy="1147345"/>
              <a:chOff x="3486285" y="5224384"/>
              <a:chExt cx="5169565" cy="744965"/>
            </a:xfrm>
          </p:grpSpPr>
          <p:grpSp>
            <p:nvGrpSpPr>
              <p:cNvPr id="139" name="그룹 49"/>
              <p:cNvGrpSpPr/>
              <p:nvPr/>
            </p:nvGrpSpPr>
            <p:grpSpPr>
              <a:xfrm>
                <a:off x="3486285" y="5224384"/>
                <a:ext cx="5169565" cy="744965"/>
                <a:chOff x="3342269" y="4057098"/>
                <a:chExt cx="5169565" cy="1167878"/>
              </a:xfrm>
            </p:grpSpPr>
            <p:sp>
              <p:nvSpPr>
                <p:cNvPr id="144" name="육각형 143"/>
                <p:cNvSpPr/>
                <p:nvPr/>
              </p:nvSpPr>
              <p:spPr>
                <a:xfrm>
                  <a:off x="3342269" y="4057098"/>
                  <a:ext cx="1191070" cy="1026783"/>
                </a:xfrm>
                <a:prstGeom prst="hexagon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spcBef>
                      <a:spcPct val="0"/>
                    </a:spcBef>
                    <a:defRPr/>
                  </a:pPr>
                  <a:endParaRPr lang="ko-KR" altLang="en-US" sz="2800" b="1" spc="-15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endParaRPr>
                </a:p>
              </p:txBody>
            </p:sp>
            <p:sp>
              <p:nvSpPr>
                <p:cNvPr id="141" name="갈매기형 수장 140"/>
                <p:cNvSpPr/>
                <p:nvPr/>
              </p:nvSpPr>
              <p:spPr>
                <a:xfrm>
                  <a:off x="4448726" y="4206944"/>
                  <a:ext cx="4063108" cy="1018032"/>
                </a:xfrm>
                <a:prstGeom prst="chevron">
                  <a:avLst>
                    <a:gd name="adj" fmla="val 27076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55" name="직사각형 154"/>
              <p:cNvSpPr/>
              <p:nvPr/>
            </p:nvSpPr>
            <p:spPr>
              <a:xfrm>
                <a:off x="3495750" y="5319967"/>
                <a:ext cx="1027594" cy="599513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ko-KR" altLang="en-US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  <a:cs typeface="Arial" charset="0"/>
                  </a:rPr>
                  <a:t>정치활동을</a:t>
                </a:r>
                <a:endParaRPr lang="en-US" altLang="ko-KR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Arial" charset="0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ko-KR" altLang="en-US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  <a:cs typeface="Arial" charset="0"/>
                  </a:rPr>
                  <a:t>하는 사람</a:t>
                </a:r>
                <a:endParaRPr lang="en-US" altLang="ko-KR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Arial" charset="0"/>
                </a:endParaRPr>
              </a:p>
            </p:txBody>
          </p:sp>
          <p:sp>
            <p:nvSpPr>
              <p:cNvPr id="169" name="직사각형 168"/>
              <p:cNvSpPr/>
              <p:nvPr/>
            </p:nvSpPr>
            <p:spPr>
              <a:xfrm>
                <a:off x="4872732" y="5412093"/>
                <a:ext cx="3350523" cy="1998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3590373" y="3235427"/>
              <a:ext cx="5474419" cy="2408146"/>
              <a:chOff x="3486283" y="5056943"/>
              <a:chExt cx="5005153" cy="1563597"/>
            </a:xfrm>
          </p:grpSpPr>
          <p:grpSp>
            <p:nvGrpSpPr>
              <p:cNvPr id="133" name="그룹 50"/>
              <p:cNvGrpSpPr/>
              <p:nvPr/>
            </p:nvGrpSpPr>
            <p:grpSpPr>
              <a:xfrm>
                <a:off x="3486283" y="6017544"/>
                <a:ext cx="4910509" cy="602996"/>
                <a:chOff x="3342267" y="5366464"/>
                <a:chExt cx="4910509" cy="1010295"/>
              </a:xfrm>
            </p:grpSpPr>
            <p:sp>
              <p:nvSpPr>
                <p:cNvPr id="138" name="육각형 137"/>
                <p:cNvSpPr/>
                <p:nvPr/>
              </p:nvSpPr>
              <p:spPr>
                <a:xfrm>
                  <a:off x="3342267" y="5412227"/>
                  <a:ext cx="1160823" cy="808862"/>
                </a:xfrm>
                <a:prstGeom prst="hexagon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spcBef>
                      <a:spcPct val="0"/>
                    </a:spcBef>
                    <a:defRPr/>
                  </a:pPr>
                  <a:endParaRPr lang="ko-KR" altLang="en-US" sz="2800" b="1" spc="-15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ea typeface="HY견고딕" pitchFamily="18" charset="-127"/>
                    <a:cs typeface="Arial" pitchFamily="34" charset="0"/>
                  </a:endParaRPr>
                </a:p>
              </p:txBody>
            </p:sp>
            <p:sp>
              <p:nvSpPr>
                <p:cNvPr id="135" name="갈매기형 수장 134"/>
                <p:cNvSpPr/>
                <p:nvPr/>
              </p:nvSpPr>
              <p:spPr>
                <a:xfrm>
                  <a:off x="4419705" y="5366464"/>
                  <a:ext cx="3833071" cy="1010295"/>
                </a:xfrm>
                <a:prstGeom prst="chevron">
                  <a:avLst>
                    <a:gd name="adj" fmla="val 27076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58" name="직사각형 157"/>
              <p:cNvSpPr/>
              <p:nvPr/>
            </p:nvSpPr>
            <p:spPr>
              <a:xfrm>
                <a:off x="3522641" y="6017541"/>
                <a:ext cx="927899" cy="599513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p:spPr>
            <p:txBody>
              <a:bodyPr wrap="square">
                <a:spAutoFit/>
              </a:bodyPr>
              <a:lstStyle/>
              <a:p>
                <a:pPr lvl="0" algn="ctr"/>
                <a:endParaRPr lang="en-US" altLang="ko-KR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Arial" charset="0"/>
                </a:endParaRPr>
              </a:p>
              <a:p>
                <a:pPr lvl="0" algn="ctr"/>
                <a:r>
                  <a:rPr lang="ko-KR" altLang="en-US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  <a:ea typeface="+mn-ea"/>
                    <a:cs typeface="Arial" charset="0"/>
                  </a:rPr>
                  <a:t>종  류</a:t>
                </a:r>
                <a:endParaRPr lang="en-US" altLang="ko-KR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Arial" charset="0"/>
                </a:endParaRPr>
              </a:p>
              <a:p>
                <a:pPr lvl="0" algn="ctr"/>
                <a:endParaRPr lang="en-US" altLang="ko-KR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  <a:cs typeface="Arial" charset="0"/>
                </a:endParaRPr>
              </a:p>
            </p:txBody>
          </p:sp>
          <p:sp>
            <p:nvSpPr>
              <p:cNvPr id="170" name="직사각형 169"/>
              <p:cNvSpPr/>
              <p:nvPr/>
            </p:nvSpPr>
            <p:spPr>
              <a:xfrm>
                <a:off x="4847653" y="5962183"/>
                <a:ext cx="3643783" cy="6582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• </a:t>
                </a:r>
                <a:r>
                  <a:rPr lang="en-US" altLang="ko-KR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(</a:t>
                </a:r>
                <a:r>
                  <a:rPr lang="ko-KR" altLang="en-US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후원회</a:t>
                </a:r>
                <a:r>
                  <a:rPr lang="en-US" altLang="ko-KR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) </a:t>
                </a:r>
                <a:r>
                  <a:rPr lang="ko-KR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후원금</a:t>
                </a:r>
                <a:endPara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바탕" pitchFamily="18" charset="-127"/>
                  <a:ea typeface="바탕" pitchFamily="18" charset="-127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• </a:t>
                </a:r>
                <a:r>
                  <a:rPr lang="en-US" altLang="ko-KR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(</a:t>
                </a:r>
                <a:r>
                  <a:rPr lang="ko-KR" altLang="en-US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정   당</a:t>
                </a:r>
                <a:r>
                  <a:rPr lang="en-US" altLang="ko-KR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) </a:t>
                </a:r>
                <a:r>
                  <a:rPr lang="ko-KR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보조금</a:t>
                </a: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(</a:t>
                </a:r>
                <a:r>
                  <a:rPr lang="ko-KR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경상</a:t>
                </a: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ㆍ</a:t>
                </a:r>
                <a:r>
                  <a:rPr lang="ko-KR" altLang="en-US" sz="16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선거ㆍ여성추천ㆍ장애인추천</a:t>
                </a: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• </a:t>
                </a:r>
                <a:r>
                  <a:rPr lang="en-US" altLang="ko-KR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(</a:t>
                </a:r>
                <a:r>
                  <a:rPr lang="ko-KR" altLang="en-US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정   당</a:t>
                </a:r>
                <a:r>
                  <a:rPr lang="en-US" altLang="ko-KR" sz="1600" b="1" dirty="0" smtClean="0">
                    <a:solidFill>
                      <a:srgbClr val="0000CC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) 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당비</a:t>
                </a:r>
                <a:r>
                  <a:rPr lang="en-US" altLang="ko-KR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, 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기탁금</a:t>
                </a:r>
                <a:r>
                  <a:rPr lang="en-US" altLang="ko-KR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(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개인⇒선관위⇒정당</a:t>
                </a:r>
                <a:r>
                  <a:rPr lang="en-US" altLang="ko-KR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), </a:t>
                </a:r>
                <a:r>
                  <a:rPr lang="ko-KR" altLang="en-US" sz="1600" b="1" spc="-1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정당의 부대수입</a:t>
                </a:r>
                <a:endParaRPr lang="en-US" altLang="ko-KR" sz="16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바탕" pitchFamily="18" charset="-127"/>
                  <a:ea typeface="바탕" pitchFamily="18" charset="-127"/>
                  <a:cs typeface="Times New Roman" pitchFamily="18" charset="0"/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4800331" y="5056943"/>
                <a:ext cx="3454665" cy="6913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• </a:t>
                </a:r>
                <a:r>
                  <a:rPr lang="ko-KR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정당</a:t>
                </a: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(</a:t>
                </a:r>
                <a:r>
                  <a:rPr lang="ko-KR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중앙당창당준비위원회 포함</a:t>
                </a: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• 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후보자가 되려는 사람</a:t>
                </a:r>
                <a:r>
                  <a:rPr lang="en-US" altLang="ko-KR" sz="1600" b="1" dirty="0" smtClean="0">
                    <a:solidFill>
                      <a:srgbClr val="FF0000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, 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후보자 또는 당선된 사람</a:t>
                </a:r>
                <a:endParaRPr lang="en-US" altLang="ko-KR" sz="1600" b="1" dirty="0" smtClean="0">
                  <a:solidFill>
                    <a:srgbClr val="FF0000"/>
                  </a:solidFill>
                  <a:latin typeface="바탕" pitchFamily="18" charset="-127"/>
                  <a:ea typeface="바탕" pitchFamily="18" charset="-127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• </a:t>
                </a:r>
                <a:r>
                  <a:rPr lang="ko-KR" altLang="en-US" sz="1600" b="1" dirty="0" err="1" smtClean="0">
                    <a:solidFill>
                      <a:srgbClr val="FF0000"/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후원회</a:t>
                </a:r>
                <a:r>
                  <a:rPr lang="ko-KR" altLang="en-US" sz="1600" b="1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ㆍ정당의</a:t>
                </a:r>
                <a:r>
                  <a:rPr lang="ko-KR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바탕" pitchFamily="18" charset="-127"/>
                    <a:ea typeface="바탕" pitchFamily="18" charset="-127"/>
                    <a:cs typeface="Times New Roman" pitchFamily="18" charset="0"/>
                  </a:rPr>
                  <a:t> 간부 또는 유급사무직원 등</a:t>
                </a:r>
                <a:endPara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33542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8352928" cy="648072"/>
          </a:xfrm>
        </p:spPr>
        <p:txBody>
          <a:bodyPr>
            <a:normAutofit/>
          </a:bodyPr>
          <a:lstStyle/>
          <a:p>
            <a:r>
              <a:rPr lang="en-US" altLang="ko-KR" sz="3200" spc="-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 Ⅱ</a:t>
            </a:r>
            <a:r>
              <a:rPr lang="en-US" altLang="ko-KR" sz="3200" spc="-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3200" spc="-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정치자금의 정의 등</a:t>
            </a:r>
            <a:endParaRPr lang="ko-KR" altLang="en-US" sz="3200" spc="-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제목 37"/>
          <p:cNvSpPr txBox="1">
            <a:spLocks/>
          </p:cNvSpPr>
          <p:nvPr/>
        </p:nvSpPr>
        <p:spPr>
          <a:xfrm>
            <a:off x="-36512" y="95732"/>
            <a:ext cx="632302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0" i="0" u="none" strike="noStrike" kern="1200" cap="none" spc="-1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로미오M" panose="02020600000000000000" pitchFamily="18" charset="-127"/>
                <a:ea typeface="a로미오M" panose="02020600000000000000" pitchFamily="18" charset="-127"/>
                <a:cs typeface="Arial" pitchFamily="34" charset="0"/>
              </a:rPr>
              <a:t>         </a:t>
            </a:r>
            <a:endParaRPr kumimoji="0" lang="ko-KR" altLang="en-US" sz="3600" b="0" i="0" u="none" strike="noStrike" kern="12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로미오M" panose="02020600000000000000" pitchFamily="18" charset="-127"/>
              <a:ea typeface="a로미오M" panose="02020600000000000000" pitchFamily="18" charset="-127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23528" y="836712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2. </a:t>
            </a:r>
            <a:r>
              <a:rPr lang="ko-KR" altLang="en-US" sz="2000" b="1" dirty="0" err="1" smtClean="0">
                <a:latin typeface="바탕" pitchFamily="18" charset="-127"/>
                <a:ea typeface="바탕" pitchFamily="18" charset="-127"/>
              </a:rPr>
              <a:t>주체별</a:t>
            </a:r>
            <a:r>
              <a:rPr lang="ko-KR" altLang="en-US" sz="2000" b="1" dirty="0" smtClean="0">
                <a:latin typeface="바탕"/>
                <a:ea typeface="바탕"/>
              </a:rPr>
              <a:t>∙</a:t>
            </a:r>
            <a:r>
              <a:rPr lang="ko-KR" altLang="en-US" sz="2000" b="1" dirty="0" err="1" smtClean="0">
                <a:latin typeface="바탕"/>
                <a:ea typeface="바탕"/>
              </a:rPr>
              <a:t>계정별</a:t>
            </a:r>
            <a:r>
              <a:rPr lang="ko-KR" altLang="en-US" sz="2000" b="1" dirty="0" smtClean="0">
                <a:latin typeface="바탕"/>
                <a:ea typeface="바탕"/>
              </a:rPr>
              <a:t> 정치자금 분류</a:t>
            </a:r>
            <a:endParaRPr lang="ko-KR" altLang="en-US" dirty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15272" y="2285992"/>
            <a:ext cx="1000132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계  정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5272" y="2928934"/>
            <a:ext cx="1000132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과  목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86710" y="4643446"/>
            <a:ext cx="1000132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계  정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86710" y="5214950"/>
            <a:ext cx="1000132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과  목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00174"/>
            <a:ext cx="721523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71472" y="5929330"/>
            <a:ext cx="8286808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★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u="sng" spc="-150" dirty="0" smtClean="0">
                <a:latin typeface="바탕" pitchFamily="18" charset="-127"/>
                <a:ea typeface="바탕" pitchFamily="18" charset="-127"/>
              </a:rPr>
              <a:t>정치자금 </a:t>
            </a:r>
            <a:r>
              <a:rPr lang="ko-KR" altLang="en-US" u="sng" spc="-150" dirty="0" err="1" smtClean="0">
                <a:latin typeface="바탕" pitchFamily="18" charset="-127"/>
                <a:ea typeface="바탕" pitchFamily="18" charset="-127"/>
              </a:rPr>
              <a:t>수입ㆍ지출시</a:t>
            </a:r>
            <a:r>
              <a:rPr lang="ko-KR" altLang="en-US" u="sng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b="1" u="sng" dirty="0" err="1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계정별ㆍ과목별로</a:t>
            </a:r>
            <a:r>
              <a:rPr lang="ko-KR" altLang="en-US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구분하여 회계장부 기재 및 회계보고</a:t>
            </a:r>
            <a:endParaRPr lang="ko-KR" altLang="en-US" b="1" u="sng" dirty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393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840760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a로미오M" panose="02020600000000000000" pitchFamily="18" charset="-127"/>
                <a:ea typeface="a로미오M" panose="02020600000000000000" pitchFamily="18" charset="-127"/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  <a:latin typeface="바탕"/>
                <a:ea typeface="바탕"/>
              </a:rPr>
              <a:t>Ⅲ</a:t>
            </a:r>
            <a:r>
              <a:rPr lang="en-US" altLang="ko-KR" b="1" dirty="0" smtClean="0">
                <a:solidFill>
                  <a:schemeClr val="tx1"/>
                </a:solidFill>
                <a:latin typeface="a로미오M" pitchFamily="18" charset="-127"/>
                <a:ea typeface="a로미오M" pitchFamily="18" charset="-127"/>
              </a:rPr>
              <a:t>.</a:t>
            </a:r>
            <a:r>
              <a:rPr lang="ko-KR" altLang="en-US" b="1" dirty="0" smtClean="0">
                <a:solidFill>
                  <a:schemeClr val="tx1"/>
                </a:solidFill>
                <a:latin typeface="a로미오M" pitchFamily="18" charset="-127"/>
                <a:ea typeface="a로미오M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정치자금의 수입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∙ </a:t>
            </a:r>
            <a:r>
              <a:rPr lang="ko-KR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지출 원칙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85720" y="1071546"/>
            <a:ext cx="828092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spc="-150" dirty="0" smtClean="0">
                <a:latin typeface="바탕" pitchFamily="18" charset="-127"/>
                <a:ea typeface="바탕" pitchFamily="18" charset="-127"/>
              </a:rPr>
              <a:t>1. </a:t>
            </a:r>
            <a:r>
              <a:rPr lang="ko-KR" altLang="en-US" sz="2000" b="1" spc="-150" dirty="0" smtClean="0">
                <a:latin typeface="바탕" pitchFamily="18" charset="-127"/>
                <a:ea typeface="바탕" pitchFamily="18" charset="-127"/>
              </a:rPr>
              <a:t>정치자금의 </a:t>
            </a:r>
            <a:r>
              <a:rPr lang="ko-KR" altLang="en-US" sz="20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포괄적 규제 </a:t>
            </a:r>
            <a:r>
              <a:rPr lang="ko-KR" altLang="en-US" sz="2000" b="1" spc="-150" dirty="0" smtClean="0">
                <a:latin typeface="바탕" pitchFamily="18" charset="-127"/>
                <a:ea typeface="바탕" pitchFamily="18" charset="-127"/>
              </a:rPr>
              <a:t>원칙 </a:t>
            </a:r>
            <a:r>
              <a:rPr lang="en-US" altLang="ko-KR" sz="2000" b="1" spc="-150" dirty="0" smtClean="0">
                <a:latin typeface="바탕" pitchFamily="18" charset="-127"/>
                <a:ea typeface="바탕" pitchFamily="18" charset="-127"/>
              </a:rPr>
              <a:t>; </a:t>
            </a:r>
            <a:r>
              <a:rPr lang="ko-KR" altLang="en-US" sz="2000" b="1" spc="-300" dirty="0" err="1" smtClean="0">
                <a:latin typeface="바탕" pitchFamily="18" charset="-127"/>
                <a:ea typeface="바탕" pitchFamily="18" charset="-127"/>
              </a:rPr>
              <a:t>정금법에</a:t>
            </a:r>
            <a:r>
              <a:rPr lang="ko-KR" altLang="en-US" sz="2000" b="1" spc="-300" dirty="0" smtClean="0">
                <a:latin typeface="바탕" pitchFamily="18" charset="-127"/>
                <a:ea typeface="바탕" pitchFamily="18" charset="-127"/>
              </a:rPr>
              <a:t> 의하지 않는 정치자금 </a:t>
            </a:r>
            <a:r>
              <a:rPr lang="ko-KR" altLang="en-US" sz="2000" b="1" u="sng" spc="-30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기부</a:t>
            </a:r>
            <a:r>
              <a:rPr lang="en-US" altLang="ko-KR" b="1" u="sng" spc="-30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b="1" u="sng" spc="-30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무상제공</a:t>
            </a:r>
            <a:r>
              <a:rPr lang="en-US" altLang="ko-KR" b="1" u="sng" spc="-30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</a:t>
            </a:r>
            <a:r>
              <a:rPr lang="ko-KR" altLang="en-US" b="1" u="sng" spc="-30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2000" b="1" spc="-300" dirty="0" smtClean="0">
                <a:latin typeface="바탕" pitchFamily="18" charset="-127"/>
                <a:ea typeface="바탕" pitchFamily="18" charset="-127"/>
              </a:rPr>
              <a:t>금지</a:t>
            </a:r>
            <a:r>
              <a:rPr lang="en-US" altLang="ko-KR" b="1" spc="-300" dirty="0" smtClean="0">
                <a:solidFill>
                  <a:srgbClr val="C00000"/>
                </a:solidFill>
                <a:latin typeface="바탕"/>
                <a:ea typeface="바탕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altLang="ko-KR" b="1" spc="-300" dirty="0" smtClean="0">
                <a:solidFill>
                  <a:srgbClr val="C00000"/>
                </a:solidFill>
                <a:latin typeface="바탕"/>
                <a:ea typeface="바탕"/>
              </a:rPr>
              <a:t>     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※ </a:t>
            </a:r>
            <a:r>
              <a:rPr lang="ko-KR" altLang="en-US" sz="1600" b="1" dirty="0" err="1" smtClean="0">
                <a:solidFill>
                  <a:srgbClr val="0000CC"/>
                </a:solidFill>
                <a:latin typeface="바탕"/>
                <a:ea typeface="바탕"/>
              </a:rPr>
              <a:t>위반시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 수수된 정치자금은 </a:t>
            </a:r>
            <a:r>
              <a:rPr lang="ko-KR" altLang="en-US" sz="1600" b="1" dirty="0" smtClean="0">
                <a:solidFill>
                  <a:srgbClr val="C00000"/>
                </a:solidFill>
                <a:latin typeface="바탕"/>
                <a:ea typeface="바탕"/>
              </a:rPr>
              <a:t>불법 정치자금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에 해당함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.</a:t>
            </a:r>
            <a:endParaRPr lang="ko-KR" altLang="en-US" sz="1600" b="1" dirty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4214818"/>
            <a:ext cx="828092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2. 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정치자금의 </a:t>
            </a:r>
            <a:r>
              <a:rPr lang="ko-KR" altLang="en-US" sz="2000" b="1" spc="30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공개원칙</a:t>
            </a:r>
            <a:endParaRPr lang="en-US" altLang="ko-KR" sz="2000" b="1" spc="300" dirty="0" smtClean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ko-KR" altLang="en-US" spc="-150" dirty="0" smtClean="0">
                <a:latin typeface="바탕"/>
                <a:ea typeface="바탕"/>
              </a:rPr>
              <a:t>정치자금은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국민 의혹이 사는 일이 없도록 </a:t>
            </a:r>
            <a:r>
              <a:rPr lang="ko-KR" altLang="en-US" spc="-150" dirty="0" smtClean="0">
                <a:latin typeface="바탕"/>
                <a:ea typeface="바탕"/>
              </a:rPr>
              <a:t>공명정대하게 운영</a:t>
            </a:r>
            <a:r>
              <a:rPr lang="en-US" altLang="ko-KR" spc="-150" dirty="0" smtClean="0">
                <a:latin typeface="바탕"/>
                <a:ea typeface="바탕"/>
              </a:rPr>
              <a:t>, </a:t>
            </a:r>
            <a:r>
              <a:rPr lang="ko-KR" altLang="en-US" spc="-150" dirty="0" smtClean="0">
                <a:latin typeface="바탕"/>
                <a:ea typeface="바탕"/>
              </a:rPr>
              <a:t> </a:t>
            </a:r>
            <a:r>
              <a:rPr lang="ko-KR" altLang="en-US" spc="-150" dirty="0" smtClean="0">
                <a:solidFill>
                  <a:srgbClr val="FF0000"/>
                </a:solidFill>
                <a:latin typeface="바탕"/>
                <a:ea typeface="바탕"/>
              </a:rPr>
              <a:t>회계는 공개되어야 </a:t>
            </a:r>
            <a:endParaRPr lang="en-US" altLang="ko-KR" spc="-150" dirty="0" smtClean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   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※ 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언론∙국민의 관심증대   </a:t>
            </a:r>
            <a:r>
              <a:rPr lang="ko-KR" altLang="en-US" sz="1600" b="1" dirty="0" smtClean="0">
                <a:latin typeface="바탕"/>
                <a:ea typeface="바탕"/>
              </a:rPr>
              <a:t>⇒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   </a:t>
            </a:r>
            <a:r>
              <a:rPr lang="ko-KR" altLang="en-US" sz="1600" b="1" u="sng" dirty="0" smtClean="0">
                <a:solidFill>
                  <a:srgbClr val="C00000"/>
                </a:solidFill>
                <a:latin typeface="바탕"/>
                <a:ea typeface="바탕"/>
              </a:rPr>
              <a:t>국민의 눈높이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에 맞게 정치자금 집행</a:t>
            </a:r>
            <a:endParaRPr lang="en-US" altLang="ko-KR" sz="1600" b="1" spc="-150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endParaRPr lang="en-US" altLang="ko-KR" sz="500" b="1" spc="300" dirty="0" smtClean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3</a:t>
            </a:r>
            <a:r>
              <a:rPr lang="en-US" altLang="ko-KR" sz="2000" b="1" spc="-150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sz="2000" b="1" spc="-150" dirty="0" err="1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사적경비</a:t>
            </a:r>
            <a:r>
              <a:rPr lang="en-US" altLang="ko-KR" sz="20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•</a:t>
            </a:r>
            <a:r>
              <a:rPr lang="ko-KR" altLang="en-US" sz="2000" b="1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20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부정용도</a:t>
            </a:r>
            <a:r>
              <a:rPr lang="en-US" altLang="ko-KR" sz="2000" b="1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2000" b="1" spc="-150" dirty="0" smtClean="0">
                <a:latin typeface="바탕" pitchFamily="18" charset="-127"/>
                <a:ea typeface="바탕" pitchFamily="18" charset="-127"/>
              </a:rPr>
              <a:t>지출금지 원칙</a:t>
            </a:r>
            <a:r>
              <a:rPr lang="ko-KR" altLang="en-US" b="1" spc="-150" dirty="0" smtClean="0">
                <a:latin typeface="바탕" pitchFamily="18" charset="-127"/>
                <a:ea typeface="바탕" pitchFamily="18" charset="-127"/>
              </a:rPr>
              <a:t> ⇒  </a:t>
            </a:r>
            <a:r>
              <a:rPr lang="en-US" altLang="ko-KR" b="1" u="sng" spc="-300" dirty="0" smtClean="0">
                <a:solidFill>
                  <a:srgbClr val="FF0000"/>
                </a:solidFill>
                <a:latin typeface="바탕"/>
                <a:ea typeface="바탕"/>
              </a:rPr>
              <a:t>‘</a:t>
            </a:r>
            <a:r>
              <a:rPr lang="ko-KR" altLang="en-US" b="1" u="sng" spc="-300" dirty="0" smtClean="0">
                <a:solidFill>
                  <a:srgbClr val="FF0000"/>
                </a:solidFill>
                <a:latin typeface="바탕"/>
                <a:ea typeface="바탕"/>
              </a:rPr>
              <a:t>정치활동을 위하여 소요되는 경비</a:t>
            </a:r>
            <a:r>
              <a:rPr lang="en-US" altLang="ko-KR" b="1" u="sng" spc="-300" dirty="0" smtClean="0">
                <a:solidFill>
                  <a:srgbClr val="FF0000"/>
                </a:solidFill>
                <a:latin typeface="바탕"/>
                <a:ea typeface="바탕"/>
              </a:rPr>
              <a:t>’</a:t>
            </a:r>
            <a:r>
              <a:rPr lang="ko-KR" altLang="en-US" b="1" spc="-300" dirty="0" smtClean="0">
                <a:latin typeface="바탕"/>
                <a:ea typeface="바탕"/>
              </a:rPr>
              <a:t>로만  지출</a:t>
            </a:r>
            <a:r>
              <a:rPr lang="en-US" altLang="ko-KR" b="1" spc="-300" dirty="0" smtClean="0">
                <a:latin typeface="바탕"/>
                <a:ea typeface="바탕"/>
              </a:rPr>
              <a:t>(</a:t>
            </a:r>
            <a:r>
              <a:rPr lang="en-US" altLang="ko-KR" b="1" spc="-300" dirty="0" smtClean="0">
                <a:solidFill>
                  <a:srgbClr val="C00000"/>
                </a:solidFill>
                <a:latin typeface="바탕"/>
                <a:ea typeface="바탕"/>
              </a:rPr>
              <a:t>★</a:t>
            </a:r>
            <a:r>
              <a:rPr lang="en-US" altLang="ko-KR" b="1" spc="-300" dirty="0" smtClean="0">
                <a:latin typeface="바탕"/>
                <a:ea typeface="바탕"/>
              </a:rPr>
              <a:t>)</a:t>
            </a:r>
            <a:endParaRPr lang="ko-KR" altLang="en-US" sz="1600" b="1" spc="-300" dirty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42910" y="2071678"/>
            <a:ext cx="7858180" cy="20774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u="sng" dirty="0" smtClean="0">
                <a:latin typeface="바탕"/>
                <a:ea typeface="바탕"/>
              </a:rPr>
              <a:t>[ </a:t>
            </a:r>
            <a:r>
              <a:rPr lang="ko-KR" altLang="en-US" b="1" u="sng" dirty="0" smtClean="0">
                <a:latin typeface="바탕"/>
                <a:ea typeface="바탕"/>
              </a:rPr>
              <a:t>정치자금법에 서 정하고 있는 정치자금 기부방법</a:t>
            </a:r>
            <a:r>
              <a:rPr lang="en-US" altLang="ko-KR" b="1" u="sng" dirty="0" smtClean="0">
                <a:latin typeface="바탕"/>
                <a:ea typeface="바탕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600" b="1" spc="-150" dirty="0" smtClean="0">
                <a:latin typeface="바탕"/>
                <a:ea typeface="바탕"/>
              </a:rPr>
              <a:t>  • 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국회의원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 </a:t>
            </a:r>
            <a:r>
              <a:rPr lang="en-US" altLang="ko-KR" b="1" spc="-150" dirty="0" smtClean="0">
                <a:solidFill>
                  <a:srgbClr val="0000CC"/>
                </a:solidFill>
                <a:latin typeface="바탕"/>
                <a:ea typeface="바탕"/>
              </a:rPr>
              <a:t>;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후원회 기부금</a:t>
            </a:r>
            <a:r>
              <a:rPr lang="en-US" altLang="ko-KR" b="1" spc="-150" dirty="0" smtClean="0">
                <a:solidFill>
                  <a:srgbClr val="0000CC"/>
                </a:solidFill>
                <a:latin typeface="바탕"/>
                <a:ea typeface="바탕"/>
              </a:rPr>
              <a:t>,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정당지원금</a:t>
            </a:r>
            <a:r>
              <a:rPr lang="en-US" altLang="ko-KR" sz="1600" b="1" spc="-150" dirty="0" smtClean="0">
                <a:latin typeface="바탕"/>
                <a:ea typeface="바탕"/>
              </a:rPr>
              <a:t>[</a:t>
            </a:r>
            <a:r>
              <a:rPr lang="ko-KR" altLang="en-US" sz="1600" b="1" spc="-150" dirty="0" smtClean="0">
                <a:latin typeface="바탕"/>
                <a:ea typeface="바탕"/>
              </a:rPr>
              <a:t>보조금</a:t>
            </a:r>
            <a:r>
              <a:rPr lang="en-US" altLang="ko-KR" sz="1600" b="1" spc="-150" dirty="0" smtClean="0">
                <a:latin typeface="바탕"/>
                <a:ea typeface="바탕"/>
              </a:rPr>
              <a:t>(</a:t>
            </a:r>
            <a:r>
              <a:rPr lang="ko-KR" altLang="en-US" sz="1600" b="1" spc="-150" dirty="0" smtClean="0">
                <a:latin typeface="바탕"/>
                <a:ea typeface="바탕"/>
              </a:rPr>
              <a:t>경상∙선거 등</a:t>
            </a:r>
            <a:r>
              <a:rPr lang="en-US" altLang="ko-KR" sz="1600" b="1" spc="-150" dirty="0" smtClean="0">
                <a:latin typeface="바탕"/>
                <a:ea typeface="바탕"/>
              </a:rPr>
              <a:t>)</a:t>
            </a:r>
            <a:r>
              <a:rPr lang="ko-KR" altLang="en-US" sz="1600" b="1" spc="-150" dirty="0" smtClean="0">
                <a:latin typeface="바탕"/>
                <a:ea typeface="바탕"/>
              </a:rPr>
              <a:t> </a:t>
            </a:r>
            <a:r>
              <a:rPr lang="en-US" altLang="ko-KR" sz="1600" b="1" spc="-150" dirty="0" smtClean="0">
                <a:latin typeface="바탕"/>
                <a:ea typeface="바탕"/>
              </a:rPr>
              <a:t>/ </a:t>
            </a:r>
            <a:r>
              <a:rPr lang="ko-KR" altLang="en-US" sz="1600" b="1" spc="-150" dirty="0" err="1" smtClean="0">
                <a:latin typeface="바탕"/>
                <a:ea typeface="바탕"/>
              </a:rPr>
              <a:t>보조금외</a:t>
            </a:r>
            <a:r>
              <a:rPr lang="en-US" altLang="ko-KR" sz="1600" b="1" spc="-150" dirty="0" smtClean="0">
                <a:latin typeface="바탕"/>
                <a:ea typeface="바탕"/>
              </a:rPr>
              <a:t>(</a:t>
            </a:r>
            <a:r>
              <a:rPr lang="ko-KR" altLang="en-US" sz="1600" b="1" spc="-150" dirty="0" smtClean="0">
                <a:latin typeface="바탕"/>
                <a:ea typeface="바탕"/>
              </a:rPr>
              <a:t>당비∙기탁금</a:t>
            </a:r>
            <a:r>
              <a:rPr lang="en-US" altLang="ko-KR" sz="1600" b="1" spc="-150" dirty="0" smtClean="0">
                <a:latin typeface="바탕"/>
                <a:ea typeface="바탕"/>
              </a:rPr>
              <a:t>)]</a:t>
            </a:r>
          </a:p>
          <a:p>
            <a:pPr>
              <a:lnSpc>
                <a:spcPct val="150000"/>
              </a:lnSpc>
            </a:pPr>
            <a:r>
              <a:rPr lang="en-US" altLang="ko-KR" sz="1600" b="1" spc="-150" dirty="0" smtClean="0">
                <a:latin typeface="바탕"/>
                <a:ea typeface="바탕"/>
              </a:rPr>
              <a:t>  </a:t>
            </a:r>
            <a:r>
              <a:rPr lang="en-US" altLang="ko-KR" b="1" spc="-150" dirty="0" smtClean="0">
                <a:latin typeface="바탕"/>
                <a:ea typeface="바탕"/>
              </a:rPr>
              <a:t>•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후   원   회</a:t>
            </a:r>
            <a:r>
              <a:rPr lang="en-US" altLang="ko-KR" b="1" spc="-150" dirty="0" smtClean="0">
                <a:solidFill>
                  <a:srgbClr val="0000CC"/>
                </a:solidFill>
                <a:latin typeface="바탕"/>
                <a:ea typeface="바탕"/>
              </a:rPr>
              <a:t>;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후원금</a:t>
            </a:r>
            <a:r>
              <a:rPr lang="en-US" altLang="ko-KR" sz="1600" b="1" spc="-150" dirty="0" smtClean="0">
                <a:latin typeface="바탕"/>
                <a:ea typeface="바탕"/>
              </a:rPr>
              <a:t>(</a:t>
            </a:r>
            <a:r>
              <a:rPr lang="ko-KR" altLang="en-US" sz="1600" b="1" spc="-150" dirty="0" smtClean="0">
                <a:latin typeface="바탕"/>
                <a:ea typeface="바탕"/>
              </a:rPr>
              <a:t>국회의원이라 할지라도 후원회를 통해서만 정치자금 조달</a:t>
            </a:r>
            <a:r>
              <a:rPr lang="en-US" altLang="ko-KR" sz="1600" b="1" spc="-150" dirty="0" smtClean="0">
                <a:latin typeface="바탕"/>
                <a:ea typeface="바탕"/>
              </a:rPr>
              <a:t>)</a:t>
            </a:r>
            <a:endParaRPr lang="en-US" altLang="ko-KR" b="1" spc="-150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    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[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예외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]</a:t>
            </a:r>
            <a:r>
              <a:rPr lang="en-US" altLang="ko-KR" sz="1600" b="1" dirty="0" smtClean="0">
                <a:latin typeface="바탕"/>
                <a:ea typeface="바탕"/>
              </a:rPr>
              <a:t> </a:t>
            </a:r>
            <a:r>
              <a:rPr lang="ko-KR" altLang="en-US" sz="1600" b="1" dirty="0" smtClean="0">
                <a:latin typeface="바탕"/>
                <a:ea typeface="바탕"/>
              </a:rPr>
              <a:t>국회의원이 후원금을 </a:t>
            </a:r>
            <a:r>
              <a:rPr lang="ko-KR" altLang="en-US" sz="1600" b="1" spc="-150" dirty="0" err="1" smtClean="0">
                <a:solidFill>
                  <a:srgbClr val="FF0000"/>
                </a:solidFill>
                <a:latin typeface="바탕"/>
                <a:ea typeface="바탕"/>
              </a:rPr>
              <a:t>기부받은</a:t>
            </a:r>
            <a:r>
              <a:rPr lang="ko-KR" altLang="en-US" sz="1600" b="1" spc="-150" dirty="0" smtClean="0">
                <a:solidFill>
                  <a:srgbClr val="FF0000"/>
                </a:solidFill>
                <a:latin typeface="바탕"/>
                <a:ea typeface="바탕"/>
              </a:rPr>
              <a:t> 날부터 </a:t>
            </a:r>
            <a:r>
              <a:rPr lang="en-US" altLang="ko-KR" sz="1600" b="1" spc="-150" dirty="0" smtClean="0">
                <a:solidFill>
                  <a:srgbClr val="FF0000"/>
                </a:solidFill>
                <a:latin typeface="바탕"/>
                <a:ea typeface="바탕"/>
              </a:rPr>
              <a:t>30</a:t>
            </a:r>
            <a:r>
              <a:rPr lang="ko-KR" altLang="en-US" sz="1600" b="1" spc="-150" dirty="0" smtClean="0">
                <a:solidFill>
                  <a:srgbClr val="FF0000"/>
                </a:solidFill>
                <a:latin typeface="바탕"/>
                <a:ea typeface="바탕"/>
              </a:rPr>
              <a:t>일 이내</a:t>
            </a:r>
            <a:r>
              <a:rPr lang="ko-KR" altLang="en-US" sz="1600" b="1" spc="-150" dirty="0" smtClean="0">
                <a:latin typeface="바탕"/>
                <a:ea typeface="바탕"/>
              </a:rPr>
              <a:t>에 </a:t>
            </a:r>
            <a:r>
              <a:rPr lang="ko-KR" altLang="en-US" sz="1600" b="1" dirty="0" smtClean="0">
                <a:latin typeface="바탕"/>
                <a:ea typeface="바탕"/>
              </a:rPr>
              <a:t>후원회 회계책임자에게</a:t>
            </a:r>
            <a:endParaRPr lang="en-US" altLang="ko-KR" sz="1600" b="1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바탕"/>
                <a:ea typeface="바탕"/>
              </a:rPr>
              <a:t>     </a:t>
            </a:r>
            <a:r>
              <a:rPr lang="ko-KR" altLang="en-US" sz="1600" b="1" dirty="0" smtClean="0">
                <a:latin typeface="바탕"/>
                <a:ea typeface="바탕"/>
              </a:rPr>
              <a:t> </a:t>
            </a:r>
            <a:r>
              <a:rPr lang="ko-KR" altLang="en-US" sz="1600" b="1" u="sng" dirty="0" smtClean="0">
                <a:solidFill>
                  <a:srgbClr val="C00000"/>
                </a:solidFill>
                <a:latin typeface="바탕"/>
                <a:ea typeface="바탕"/>
              </a:rPr>
              <a:t>해당 후원금과 기부자의 인적사항 </a:t>
            </a:r>
            <a:r>
              <a:rPr lang="ko-KR" altLang="en-US" sz="1600" b="1" dirty="0" err="1" smtClean="0">
                <a:latin typeface="바탕"/>
                <a:ea typeface="바탕"/>
              </a:rPr>
              <a:t>전달시</a:t>
            </a:r>
            <a:r>
              <a:rPr lang="ko-KR" altLang="en-US" sz="1600" b="1" dirty="0" smtClean="0">
                <a:latin typeface="바탕"/>
                <a:ea typeface="바탕"/>
              </a:rPr>
              <a:t> 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후원회가 </a:t>
            </a:r>
            <a:r>
              <a:rPr lang="ko-KR" altLang="en-US" sz="1600" b="1" dirty="0" err="1" smtClean="0">
                <a:solidFill>
                  <a:srgbClr val="0000CC"/>
                </a:solidFill>
                <a:latin typeface="바탕"/>
                <a:ea typeface="바탕"/>
              </a:rPr>
              <a:t>기부받은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 것으로 간주함</a:t>
            </a:r>
            <a:r>
              <a:rPr lang="en-US" altLang="ko-KR" sz="1600" b="1" dirty="0" smtClean="0">
                <a:latin typeface="바탕"/>
                <a:ea typeface="바탕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7128792" cy="648072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b="1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Ⅲ</a:t>
            </a:r>
            <a:r>
              <a:rPr lang="en-US" altLang="ko-KR" b="1" dirty="0" smtClean="0">
                <a:solidFill>
                  <a:schemeClr val="tx1"/>
                </a:solidFill>
                <a:latin typeface="a로미오M" pitchFamily="18" charset="-127"/>
                <a:ea typeface="a로미오M" pitchFamily="18" charset="-127"/>
              </a:rPr>
              <a:t>.</a:t>
            </a:r>
            <a:r>
              <a:rPr lang="ko-KR" altLang="en-US" b="1" dirty="0" smtClean="0">
                <a:solidFill>
                  <a:schemeClr val="tx1"/>
                </a:solidFill>
                <a:latin typeface="a로미오M" pitchFamily="18" charset="-127"/>
                <a:ea typeface="a로미오M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정치자금의 수입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∙ </a:t>
            </a:r>
            <a:r>
              <a:rPr lang="ko-KR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지출 기본원칙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23528" y="1052736"/>
            <a:ext cx="828092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000" b="1" spc="300" dirty="0" smtClean="0">
                <a:latin typeface="바탕"/>
                <a:ea typeface="바탕"/>
              </a:rPr>
              <a:t>4. </a:t>
            </a:r>
            <a:r>
              <a:rPr lang="ko-KR" altLang="en-US" sz="2000" b="1" spc="300" dirty="0" smtClean="0">
                <a:solidFill>
                  <a:srgbClr val="0000CC"/>
                </a:solidFill>
                <a:latin typeface="바탕"/>
                <a:ea typeface="바탕"/>
              </a:rPr>
              <a:t>실명확인방법</a:t>
            </a:r>
            <a:r>
              <a:rPr lang="ko-KR" altLang="en-US" sz="2000" b="1" spc="300" dirty="0" smtClean="0">
                <a:latin typeface="바탕"/>
                <a:ea typeface="바탕"/>
              </a:rPr>
              <a:t>에 의한 기부∙지출 원칙</a:t>
            </a:r>
            <a:endParaRPr lang="en-US" altLang="ko-KR" sz="2000" b="1" spc="300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en-US" altLang="ko-KR" spc="-150" dirty="0" smtClean="0">
                <a:latin typeface="바탕"/>
                <a:ea typeface="바탕"/>
              </a:rPr>
              <a:t>1</a:t>
            </a:r>
            <a:r>
              <a:rPr lang="ko-KR" altLang="en-US" spc="-150" dirty="0" smtClean="0">
                <a:latin typeface="바탕"/>
                <a:ea typeface="바탕"/>
              </a:rPr>
              <a:t>회 </a:t>
            </a:r>
            <a:r>
              <a:rPr lang="en-US" altLang="ko-KR" spc="-150" dirty="0" smtClean="0">
                <a:latin typeface="바탕"/>
                <a:ea typeface="바탕"/>
              </a:rPr>
              <a:t>120</a:t>
            </a:r>
            <a:r>
              <a:rPr lang="ko-KR" altLang="en-US" spc="-150" dirty="0" smtClean="0">
                <a:latin typeface="바탕"/>
                <a:ea typeface="바탕"/>
              </a:rPr>
              <a:t>만원 </a:t>
            </a:r>
            <a:r>
              <a:rPr lang="ko-KR" altLang="en-US" b="1" u="sng" spc="-150" dirty="0" smtClean="0">
                <a:solidFill>
                  <a:srgbClr val="C00000"/>
                </a:solidFill>
                <a:latin typeface="바탕"/>
                <a:ea typeface="바탕"/>
              </a:rPr>
              <a:t>초과기부</a:t>
            </a:r>
            <a:r>
              <a:rPr lang="ko-KR" altLang="en-US" spc="-150" dirty="0" smtClean="0">
                <a:latin typeface="바탕"/>
                <a:ea typeface="바탕"/>
              </a:rPr>
              <a:t>  </a:t>
            </a:r>
            <a:r>
              <a:rPr lang="ko-KR" altLang="en-US" dirty="0" smtClean="0">
                <a:latin typeface="바탕"/>
                <a:ea typeface="바탕"/>
              </a:rPr>
              <a:t>및 </a:t>
            </a:r>
            <a:r>
              <a:rPr lang="en-US" altLang="ko-KR" b="1" u="sng" dirty="0" smtClean="0">
                <a:solidFill>
                  <a:srgbClr val="002060"/>
                </a:solidFill>
                <a:latin typeface="바탕"/>
                <a:ea typeface="바탕"/>
              </a:rPr>
              <a:t>50</a:t>
            </a:r>
            <a:r>
              <a:rPr lang="ko-KR" altLang="en-US" b="1" u="sng" dirty="0" smtClean="0">
                <a:solidFill>
                  <a:srgbClr val="002060"/>
                </a:solidFill>
                <a:latin typeface="바탕"/>
                <a:ea typeface="바탕"/>
              </a:rPr>
              <a:t>만원</a:t>
            </a:r>
            <a:r>
              <a:rPr lang="en-US" altLang="ko-KR" sz="1600" b="1" u="sng" dirty="0" smtClean="0">
                <a:solidFill>
                  <a:srgbClr val="002060"/>
                </a:solidFill>
                <a:latin typeface="바탕"/>
                <a:ea typeface="바탕"/>
              </a:rPr>
              <a:t>[</a:t>
            </a:r>
            <a:r>
              <a:rPr lang="en-US" altLang="ko-KR" sz="1600" b="1" u="sng" spc="-150" dirty="0" smtClean="0">
                <a:solidFill>
                  <a:srgbClr val="002060"/>
                </a:solidFill>
                <a:latin typeface="바탕"/>
                <a:ea typeface="바탕"/>
              </a:rPr>
              <a:t>(</a:t>
            </a:r>
            <a:r>
              <a:rPr lang="ko-KR" altLang="en-US" sz="1600" b="1" u="sng" spc="-150" dirty="0" smtClean="0">
                <a:solidFill>
                  <a:srgbClr val="002060"/>
                </a:solidFill>
                <a:latin typeface="바탕"/>
                <a:ea typeface="바탕"/>
              </a:rPr>
              <a:t>예비</a:t>
            </a:r>
            <a:r>
              <a:rPr lang="en-US" altLang="ko-KR" sz="1600" b="1" u="sng" spc="-150" dirty="0" smtClean="0">
                <a:solidFill>
                  <a:srgbClr val="002060"/>
                </a:solidFill>
                <a:latin typeface="바탕"/>
                <a:ea typeface="바탕"/>
              </a:rPr>
              <a:t>)</a:t>
            </a:r>
            <a:r>
              <a:rPr lang="ko-KR" altLang="en-US" sz="1600" b="1" u="sng" spc="-150" dirty="0" smtClean="0">
                <a:solidFill>
                  <a:srgbClr val="002060"/>
                </a:solidFill>
                <a:latin typeface="바탕"/>
                <a:ea typeface="바탕"/>
              </a:rPr>
              <a:t>후보자 및 선거비용은 </a:t>
            </a:r>
            <a:r>
              <a:rPr lang="en-US" altLang="ko-KR" sz="1600" b="1" u="sng" spc="-150" dirty="0" smtClean="0">
                <a:solidFill>
                  <a:srgbClr val="002060"/>
                </a:solidFill>
                <a:latin typeface="바탕"/>
                <a:ea typeface="바탕"/>
              </a:rPr>
              <a:t>20</a:t>
            </a:r>
            <a:r>
              <a:rPr lang="ko-KR" altLang="en-US" sz="1600" b="1" u="sng" spc="-150" dirty="0" smtClean="0">
                <a:solidFill>
                  <a:srgbClr val="002060"/>
                </a:solidFill>
                <a:latin typeface="바탕"/>
                <a:ea typeface="바탕"/>
              </a:rPr>
              <a:t>만원</a:t>
            </a:r>
            <a:r>
              <a:rPr lang="en-US" altLang="ko-KR" sz="1600" b="1" u="sng" spc="-150" dirty="0" smtClean="0">
                <a:solidFill>
                  <a:srgbClr val="002060"/>
                </a:solidFill>
                <a:latin typeface="바탕"/>
                <a:ea typeface="바탕"/>
              </a:rPr>
              <a:t>] </a:t>
            </a:r>
            <a:r>
              <a:rPr lang="ko-KR" altLang="en-US" b="1" u="sng" dirty="0" smtClean="0">
                <a:solidFill>
                  <a:srgbClr val="C00000"/>
                </a:solidFill>
                <a:latin typeface="바탕"/>
                <a:ea typeface="바탕"/>
              </a:rPr>
              <a:t>초과</a:t>
            </a:r>
            <a:r>
              <a:rPr lang="ko-KR" altLang="en-US" b="1" u="sng" spc="-150" dirty="0" smtClean="0">
                <a:solidFill>
                  <a:srgbClr val="C00000"/>
                </a:solidFill>
                <a:latin typeface="바탕"/>
                <a:ea typeface="바탕"/>
              </a:rPr>
              <a:t>지출</a:t>
            </a:r>
            <a:endParaRPr lang="en-US" altLang="ko-KR" b="1" u="sng" spc="-150" dirty="0" smtClean="0">
              <a:solidFill>
                <a:srgbClr val="C00000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spc="-150" dirty="0" smtClean="0">
                <a:latin typeface="바탕"/>
                <a:ea typeface="바탕"/>
              </a:rPr>
              <a:t>        ⇒   </a:t>
            </a:r>
            <a:r>
              <a:rPr lang="en-US" altLang="ko-KR" b="1" u="sng" spc="-150" dirty="0" smtClean="0">
                <a:solidFill>
                  <a:srgbClr val="FF0000"/>
                </a:solidFill>
                <a:latin typeface="바탕"/>
                <a:ea typeface="바탕"/>
              </a:rPr>
              <a:t>‘</a:t>
            </a:r>
            <a:r>
              <a:rPr lang="ko-KR" altLang="en-US" b="1" u="sng" spc="-150" dirty="0" smtClean="0">
                <a:solidFill>
                  <a:srgbClr val="FF0000"/>
                </a:solidFill>
                <a:latin typeface="바탕"/>
                <a:ea typeface="바탕"/>
              </a:rPr>
              <a:t>실명이 확인되는 방법</a:t>
            </a:r>
            <a:r>
              <a:rPr lang="en-US" altLang="ko-KR" b="1" u="sng" spc="-150" dirty="0" smtClean="0">
                <a:solidFill>
                  <a:srgbClr val="FF0000"/>
                </a:solidFill>
                <a:latin typeface="바탕"/>
                <a:ea typeface="바탕"/>
              </a:rPr>
              <a:t>’</a:t>
            </a:r>
            <a:r>
              <a:rPr lang="en-US" altLang="ko-KR" b="1" spc="-150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r>
              <a:rPr lang="en-US" altLang="ko-KR" spc="-150" dirty="0" smtClean="0">
                <a:latin typeface="바탕"/>
                <a:ea typeface="바탕"/>
              </a:rPr>
              <a:t>(</a:t>
            </a:r>
            <a:r>
              <a:rPr lang="ko-KR" altLang="en-US" spc="-150" dirty="0" smtClean="0">
                <a:latin typeface="바탕"/>
                <a:ea typeface="바탕"/>
              </a:rPr>
              <a:t>수표</a:t>
            </a:r>
            <a:r>
              <a:rPr lang="en-US" altLang="ko-KR" spc="-150" dirty="0" smtClean="0">
                <a:latin typeface="바탕"/>
                <a:ea typeface="바탕"/>
              </a:rPr>
              <a:t>, </a:t>
            </a:r>
            <a:r>
              <a:rPr lang="ko-KR" altLang="en-US" spc="-150" dirty="0" smtClean="0">
                <a:latin typeface="바탕"/>
                <a:ea typeface="바탕"/>
              </a:rPr>
              <a:t>체크카드</a:t>
            </a:r>
            <a:r>
              <a:rPr lang="en-US" altLang="ko-KR" spc="-150" dirty="0" smtClean="0">
                <a:latin typeface="바탕"/>
                <a:ea typeface="바탕"/>
              </a:rPr>
              <a:t>, </a:t>
            </a:r>
            <a:r>
              <a:rPr lang="ko-KR" altLang="en-US" spc="-150" dirty="0" smtClean="0">
                <a:latin typeface="바탕"/>
                <a:ea typeface="바탕"/>
              </a:rPr>
              <a:t>예금계좌 입금</a:t>
            </a:r>
            <a:r>
              <a:rPr lang="en-US" altLang="ko-KR" spc="-150" dirty="0" smtClean="0">
                <a:latin typeface="바탕"/>
                <a:ea typeface="바탕"/>
              </a:rPr>
              <a:t>)</a:t>
            </a:r>
            <a:r>
              <a:rPr lang="ko-KR" altLang="en-US" spc="-150" dirty="0" smtClean="0">
                <a:solidFill>
                  <a:srgbClr val="FF0000"/>
                </a:solidFill>
                <a:latin typeface="바탕"/>
                <a:ea typeface="바탕"/>
              </a:rPr>
              <a:t>으로 기부∙지출</a:t>
            </a:r>
            <a:endParaRPr lang="en-US" altLang="ko-KR" spc="-150" dirty="0" smtClean="0">
              <a:solidFill>
                <a:srgbClr val="FF0000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1600" dirty="0" smtClean="0">
                <a:latin typeface="바탕" pitchFamily="18" charset="-127"/>
                <a:ea typeface="바탕" pitchFamily="18" charset="-127"/>
              </a:rPr>
              <a:t>      </a:t>
            </a:r>
            <a:r>
              <a:rPr lang="ko-KR" altLang="en-US" sz="1600" b="1" spc="-150" dirty="0" smtClean="0"/>
              <a:t>☞ </a:t>
            </a:r>
            <a:r>
              <a:rPr lang="ko-KR" altLang="en-US" sz="1600" b="1" spc="-150" dirty="0" smtClean="0">
                <a:solidFill>
                  <a:srgbClr val="FF0000"/>
                </a:solidFill>
              </a:rPr>
              <a:t>‘</a:t>
            </a:r>
            <a:r>
              <a:rPr lang="ko-KR" altLang="en-US" sz="1600" b="1" u="sng" spc="-150" dirty="0" smtClean="0">
                <a:solidFill>
                  <a:srgbClr val="FF0000"/>
                </a:solidFill>
              </a:rPr>
              <a:t>실명이 확인되는 방법</a:t>
            </a:r>
            <a:r>
              <a:rPr lang="ko-KR" altLang="en-US" sz="1600" b="1" spc="-150" dirty="0" smtClean="0">
                <a:solidFill>
                  <a:srgbClr val="FF0000"/>
                </a:solidFill>
              </a:rPr>
              <a:t>’ </a:t>
            </a:r>
            <a:r>
              <a:rPr lang="ko-KR" altLang="en-US" sz="1600" spc="-150" dirty="0" smtClean="0"/>
              <a:t>이란  </a:t>
            </a:r>
            <a:r>
              <a:rPr lang="ko-KR" altLang="en-US" sz="1600" b="1" u="sng" spc="-150" dirty="0" smtClean="0">
                <a:solidFill>
                  <a:srgbClr val="0000CC"/>
                </a:solidFill>
              </a:rPr>
              <a:t>정치자금의 흐름을 객관적으로 확인할 수 있는 방법</a:t>
            </a:r>
            <a:r>
              <a:rPr lang="ko-KR" altLang="en-US" sz="1600" spc="-150" dirty="0" smtClean="0"/>
              <a:t>을 말함</a:t>
            </a:r>
            <a:r>
              <a:rPr lang="en-US" altLang="ko-KR" sz="1600" dirty="0" smtClean="0"/>
              <a:t>.</a:t>
            </a:r>
            <a:endParaRPr lang="en-US" altLang="ko-KR" sz="1600" b="1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en-US" altLang="ko-KR" b="1" dirty="0" smtClean="0">
                <a:latin typeface="바탕"/>
                <a:ea typeface="바탕"/>
              </a:rPr>
              <a:t>• 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정치자금 지출편의 위해</a:t>
            </a:r>
            <a:r>
              <a:rPr lang="en-US" altLang="ko-KR" b="1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r>
              <a:rPr lang="ko-KR" altLang="en-US" dirty="0" smtClean="0">
                <a:latin typeface="바탕"/>
                <a:ea typeface="바탕"/>
              </a:rPr>
              <a:t> </a:t>
            </a:r>
            <a:r>
              <a:rPr lang="en-US" altLang="ko-KR" dirty="0" smtClean="0">
                <a:latin typeface="바탕"/>
                <a:ea typeface="바탕"/>
              </a:rPr>
              <a:t>1</a:t>
            </a:r>
            <a:r>
              <a:rPr lang="ko-KR" altLang="en-US" dirty="0" smtClean="0">
                <a:latin typeface="바탕"/>
                <a:ea typeface="바탕"/>
              </a:rPr>
              <a:t>회 </a:t>
            </a:r>
            <a:r>
              <a:rPr lang="en-US" altLang="ko-KR" dirty="0" smtClean="0">
                <a:latin typeface="바탕"/>
                <a:ea typeface="바탕"/>
              </a:rPr>
              <a:t>50</a:t>
            </a:r>
            <a:r>
              <a:rPr lang="ko-KR" altLang="en-US" dirty="0" smtClean="0">
                <a:latin typeface="바탕"/>
                <a:ea typeface="바탕"/>
              </a:rPr>
              <a:t>만원 이하는 </a:t>
            </a:r>
            <a:r>
              <a:rPr lang="ko-KR" altLang="en-US" b="1" dirty="0" smtClean="0">
                <a:solidFill>
                  <a:srgbClr val="C00000"/>
                </a:solidFill>
                <a:latin typeface="바탕"/>
                <a:ea typeface="바탕"/>
              </a:rPr>
              <a:t>현금지출</a:t>
            </a:r>
            <a:r>
              <a:rPr lang="ko-KR" altLang="en-US" dirty="0" smtClean="0">
                <a:solidFill>
                  <a:srgbClr val="C00000"/>
                </a:solidFill>
                <a:latin typeface="바탕"/>
                <a:ea typeface="바탕"/>
              </a:rPr>
              <a:t> </a:t>
            </a:r>
            <a:r>
              <a:rPr lang="ko-KR" altLang="en-US" dirty="0" smtClean="0">
                <a:latin typeface="바탕"/>
                <a:ea typeface="바탕"/>
              </a:rPr>
              <a:t>가능</a:t>
            </a:r>
            <a:r>
              <a:rPr lang="en-US" altLang="ko-KR" dirty="0" smtClean="0">
                <a:latin typeface="바탕"/>
                <a:ea typeface="바탕"/>
              </a:rPr>
              <a:t>. </a:t>
            </a: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  </a:t>
            </a:r>
            <a:r>
              <a:rPr lang="ko-KR" altLang="en-US" dirty="0" smtClean="0">
                <a:latin typeface="바탕"/>
                <a:ea typeface="바탕"/>
              </a:rPr>
              <a:t>다만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연간 </a:t>
            </a:r>
            <a:r>
              <a:rPr lang="en-US" altLang="ko-KR" b="1" spc="-150" dirty="0" smtClean="0">
                <a:solidFill>
                  <a:srgbClr val="0000CC"/>
                </a:solidFill>
                <a:latin typeface="바탕"/>
                <a:ea typeface="바탕"/>
              </a:rPr>
              <a:t>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지출총액의 </a:t>
            </a:r>
            <a:r>
              <a:rPr lang="en-US" altLang="ko-KR" b="1" spc="-150" dirty="0" smtClean="0">
                <a:solidFill>
                  <a:srgbClr val="0000CC"/>
                </a:solidFill>
                <a:latin typeface="바탕"/>
                <a:ea typeface="바탕"/>
              </a:rPr>
              <a:t>20/100</a:t>
            </a:r>
            <a:r>
              <a:rPr lang="en-US" altLang="ko-KR" dirty="0" smtClean="0">
                <a:latin typeface="바탕"/>
                <a:ea typeface="바탕"/>
              </a:rPr>
              <a:t>(</a:t>
            </a:r>
            <a:r>
              <a:rPr lang="ko-KR" altLang="en-US" dirty="0" smtClean="0">
                <a:latin typeface="바탕"/>
                <a:ea typeface="바탕"/>
              </a:rPr>
              <a:t>선거비용은 </a:t>
            </a:r>
            <a:r>
              <a:rPr lang="ko-KR" altLang="en-US" dirty="0" err="1" smtClean="0">
                <a:latin typeface="바탕"/>
                <a:ea typeface="바탕"/>
              </a:rPr>
              <a:t>제한액의</a:t>
            </a:r>
            <a:r>
              <a:rPr lang="ko-KR" altLang="en-US" dirty="0" smtClean="0">
                <a:latin typeface="바탕"/>
                <a:ea typeface="바탕"/>
              </a:rPr>
              <a:t> </a:t>
            </a:r>
            <a:r>
              <a:rPr lang="en-US" altLang="ko-KR" dirty="0" smtClean="0">
                <a:latin typeface="바탕"/>
                <a:ea typeface="바탕"/>
              </a:rPr>
              <a:t>10/100) </a:t>
            </a:r>
            <a:r>
              <a:rPr lang="ko-KR" altLang="en-US" dirty="0" smtClean="0">
                <a:latin typeface="바탕"/>
                <a:ea typeface="바탕"/>
              </a:rPr>
              <a:t>초과지출 금지</a:t>
            </a:r>
            <a:endParaRPr lang="en-US" altLang="ko-KR" b="1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 algn="just">
              <a:lnSpc>
                <a:spcPct val="250000"/>
              </a:lnSpc>
            </a:pPr>
            <a:r>
              <a:rPr lang="en-US" altLang="ko-KR" sz="2000" b="1" spc="-150" dirty="0" smtClean="0">
                <a:latin typeface="바탕"/>
                <a:ea typeface="바탕"/>
              </a:rPr>
              <a:t>5. </a:t>
            </a:r>
            <a:r>
              <a:rPr lang="ko-KR" altLang="en-US" sz="2000" b="1" spc="-150" dirty="0" smtClean="0">
                <a:solidFill>
                  <a:srgbClr val="0000CC"/>
                </a:solidFill>
                <a:latin typeface="바탕"/>
                <a:ea typeface="바탕"/>
              </a:rPr>
              <a:t>타인명의 또는</a:t>
            </a:r>
            <a:r>
              <a:rPr lang="en-US" altLang="ko-KR" sz="2000" b="1" spc="-150" dirty="0" smtClean="0">
                <a:solidFill>
                  <a:srgbClr val="0000CC"/>
                </a:solidFill>
                <a:latin typeface="바탕"/>
                <a:ea typeface="바탕"/>
              </a:rPr>
              <a:t> </a:t>
            </a:r>
            <a:r>
              <a:rPr lang="ko-KR" altLang="en-US" sz="2000" b="1" spc="-150" dirty="0" smtClean="0">
                <a:solidFill>
                  <a:srgbClr val="0000CC"/>
                </a:solidFill>
                <a:latin typeface="바탕"/>
                <a:ea typeface="바탕"/>
              </a:rPr>
              <a:t>가명</a:t>
            </a:r>
            <a:r>
              <a:rPr lang="ko-KR" altLang="en-US" sz="2000" b="1" spc="-150" dirty="0" smtClean="0">
                <a:latin typeface="바탕"/>
                <a:ea typeface="바탕"/>
              </a:rPr>
              <a:t>에 의한 기부금지 원칙</a:t>
            </a:r>
            <a:r>
              <a:rPr lang="en-US" altLang="ko-KR" sz="2000" spc="-150" dirty="0" smtClean="0">
                <a:latin typeface="바탕"/>
                <a:ea typeface="바탕"/>
              </a:rPr>
              <a:t>      </a:t>
            </a:r>
            <a:r>
              <a:rPr lang="ko-KR" altLang="en-US" sz="2000" b="1" spc="-150" dirty="0" smtClean="0">
                <a:solidFill>
                  <a:srgbClr val="C00000"/>
                </a:solidFill>
                <a:latin typeface="바탕"/>
                <a:ea typeface="바탕"/>
              </a:rPr>
              <a:t>실명제 </a:t>
            </a:r>
            <a:r>
              <a:rPr lang="ko-KR" altLang="en-US" sz="2000" b="1" spc="-150" dirty="0" err="1" smtClean="0">
                <a:solidFill>
                  <a:srgbClr val="C00000"/>
                </a:solidFill>
                <a:latin typeface="바탕"/>
                <a:ea typeface="바탕"/>
              </a:rPr>
              <a:t>위반시</a:t>
            </a:r>
            <a:r>
              <a:rPr lang="ko-KR" altLang="en-US" sz="2000" b="1" spc="-150" dirty="0" smtClean="0">
                <a:solidFill>
                  <a:srgbClr val="C00000"/>
                </a:solidFill>
                <a:latin typeface="바탕"/>
                <a:ea typeface="바탕"/>
              </a:rPr>
              <a:t> </a:t>
            </a:r>
            <a:r>
              <a:rPr lang="ko-KR" altLang="en-US" sz="2000" b="1" spc="-150" dirty="0" smtClean="0">
                <a:solidFill>
                  <a:srgbClr val="FF0000"/>
                </a:solidFill>
                <a:latin typeface="바탕"/>
                <a:ea typeface="바탕"/>
              </a:rPr>
              <a:t>국고귀속</a:t>
            </a:r>
            <a:endParaRPr lang="en-US" altLang="ko-KR" sz="2000" b="1" spc="-150" dirty="0" smtClean="0">
              <a:solidFill>
                <a:srgbClr val="FF0000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• </a:t>
            </a:r>
            <a:r>
              <a:rPr lang="ko-KR" altLang="en-US" dirty="0" err="1" smtClean="0">
                <a:latin typeface="바탕"/>
                <a:ea typeface="바탕"/>
              </a:rPr>
              <a:t>후원인은</a:t>
            </a:r>
            <a:r>
              <a:rPr lang="ko-KR" altLang="en-US" dirty="0" smtClean="0">
                <a:latin typeface="바탕"/>
                <a:ea typeface="바탕"/>
              </a:rPr>
              <a:t> </a:t>
            </a:r>
            <a:r>
              <a:rPr lang="en-US" altLang="ko-KR" dirty="0" smtClean="0">
                <a:latin typeface="바탕"/>
                <a:ea typeface="바탕"/>
              </a:rPr>
              <a:t>1</a:t>
            </a:r>
            <a:r>
              <a:rPr lang="ko-KR" altLang="en-US" dirty="0" smtClean="0">
                <a:latin typeface="바탕"/>
                <a:ea typeface="바탕"/>
              </a:rPr>
              <a:t>회 </a:t>
            </a:r>
            <a:r>
              <a:rPr lang="en-US" altLang="ko-KR" dirty="0" smtClean="0">
                <a:latin typeface="바탕"/>
                <a:ea typeface="바탕"/>
              </a:rPr>
              <a:t>10</a:t>
            </a:r>
            <a:r>
              <a:rPr lang="ko-KR" altLang="en-US" dirty="0" smtClean="0">
                <a:latin typeface="바탕"/>
                <a:ea typeface="바탕"/>
              </a:rPr>
              <a:t>만원 이하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dirty="0" smtClean="0">
                <a:latin typeface="바탕"/>
                <a:ea typeface="바탕"/>
              </a:rPr>
              <a:t>연간 </a:t>
            </a:r>
            <a:r>
              <a:rPr lang="en-US" altLang="ko-KR" dirty="0" smtClean="0">
                <a:latin typeface="바탕"/>
                <a:ea typeface="바탕"/>
              </a:rPr>
              <a:t>120</a:t>
            </a:r>
            <a:r>
              <a:rPr lang="ko-KR" altLang="en-US" dirty="0" smtClean="0">
                <a:latin typeface="바탕"/>
                <a:ea typeface="바탕"/>
              </a:rPr>
              <a:t>만원 이하의 후원금은 익명기부 가능</a:t>
            </a:r>
            <a:endParaRPr lang="ko-KR" altLang="en-US" dirty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0" name="오른쪽 화살표 9"/>
          <p:cNvSpPr/>
          <p:nvPr/>
        </p:nvSpPr>
        <p:spPr>
          <a:xfrm>
            <a:off x="5000628" y="4786322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480720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a로미오M" panose="02020600000000000000" pitchFamily="18" charset="-127"/>
                <a:ea typeface="a로미오M" panose="02020600000000000000" pitchFamily="18" charset="-127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Ⅳ.</a:t>
            </a:r>
            <a:r>
              <a:rPr lang="ko-KR" altLang="en-US" b="1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회계처리 원칙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23528" y="1052736"/>
            <a:ext cx="8280920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회계책임자를 통한 수입</a:t>
            </a:r>
            <a:r>
              <a:rPr lang="ko-KR" altLang="en-US" sz="2000" b="1" dirty="0" smtClean="0">
                <a:latin typeface="바탕"/>
                <a:ea typeface="바탕"/>
              </a:rPr>
              <a:t>∙지출</a:t>
            </a:r>
            <a:endParaRPr lang="en-US" altLang="ko-KR" sz="2000" b="1" dirty="0" smtClean="0">
              <a:latin typeface="바탕" pitchFamily="18" charset="-127"/>
              <a:ea typeface="바탕" pitchFamily="18" charset="-127"/>
            </a:endParaRPr>
          </a:p>
          <a:p>
            <a:pPr marL="342900" indent="-342900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•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원   </a:t>
            </a:r>
            <a:r>
              <a:rPr lang="ko-KR" altLang="en-US" b="1" dirty="0" err="1" smtClean="0">
                <a:solidFill>
                  <a:srgbClr val="FF0000"/>
                </a:solidFill>
                <a:latin typeface="바탕"/>
                <a:ea typeface="바탕"/>
              </a:rPr>
              <a:t>칙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r>
              <a:rPr lang="en-US" altLang="ko-KR" dirty="0" smtClean="0">
                <a:latin typeface="바탕"/>
                <a:ea typeface="바탕"/>
              </a:rPr>
              <a:t>;  </a:t>
            </a:r>
            <a:r>
              <a:rPr lang="ko-KR" altLang="en-US" dirty="0" smtClean="0">
                <a:latin typeface="바탕"/>
                <a:ea typeface="바탕"/>
              </a:rPr>
              <a:t>관할 선관위에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신고된 회계책임자 </a:t>
            </a:r>
            <a:r>
              <a:rPr lang="ko-KR" altLang="en-US" dirty="0" smtClean="0">
                <a:latin typeface="바탕"/>
                <a:ea typeface="바탕"/>
              </a:rPr>
              <a:t>만이 정치자금 수입∙지출</a:t>
            </a: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예   외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solidFill>
                  <a:srgbClr val="FF0000"/>
                </a:solidFill>
                <a:latin typeface="바탕"/>
                <a:ea typeface="바탕"/>
              </a:rPr>
              <a:t>     </a:t>
            </a:r>
            <a:r>
              <a:rPr lang="en-US" altLang="ko-KR" dirty="0" smtClean="0">
                <a:latin typeface="바탕"/>
                <a:ea typeface="바탕"/>
              </a:rPr>
              <a:t>-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회계사무보조자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(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선거운동 </a:t>
            </a:r>
            <a:r>
              <a:rPr lang="ko-KR" altLang="en-US" sz="1600" b="1" dirty="0" err="1" smtClean="0">
                <a:solidFill>
                  <a:srgbClr val="0000CC"/>
                </a:solidFill>
                <a:latin typeface="바탕"/>
                <a:ea typeface="바탕"/>
              </a:rPr>
              <a:t>가능자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)</a:t>
            </a:r>
            <a:r>
              <a:rPr lang="ko-KR" altLang="en-US" dirty="0" smtClean="0">
                <a:latin typeface="바탕"/>
                <a:ea typeface="바탕"/>
              </a:rPr>
              <a:t>가  회계책임자로부터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지출의 대강내역</a:t>
            </a:r>
            <a:r>
              <a:rPr lang="ko-KR" altLang="en-US" dirty="0" smtClean="0">
                <a:latin typeface="바탕"/>
                <a:ea typeface="바탕"/>
              </a:rPr>
              <a:t>을</a:t>
            </a: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    </a:t>
            </a:r>
            <a:r>
              <a:rPr lang="ko-KR" altLang="en-US" dirty="0" smtClean="0">
                <a:latin typeface="바탕"/>
                <a:ea typeface="바탕"/>
              </a:rPr>
              <a:t>정한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서면으로 </a:t>
            </a:r>
            <a:r>
              <a:rPr lang="ko-KR" altLang="en-US" b="1" dirty="0" err="1" smtClean="0">
                <a:solidFill>
                  <a:srgbClr val="FF0000"/>
                </a:solidFill>
                <a:latin typeface="바탕"/>
                <a:ea typeface="바탕"/>
              </a:rPr>
              <a:t>위임받아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r>
              <a:rPr lang="ko-KR" altLang="en-US" dirty="0" smtClean="0">
                <a:latin typeface="바탕"/>
                <a:ea typeface="바탕"/>
              </a:rPr>
              <a:t> </a:t>
            </a:r>
            <a:r>
              <a:rPr lang="ko-KR" altLang="en-US" dirty="0" err="1" smtClean="0">
                <a:latin typeface="바탕"/>
                <a:ea typeface="바탕"/>
              </a:rPr>
              <a:t>위임받은</a:t>
            </a:r>
            <a:r>
              <a:rPr lang="ko-KR" altLang="en-US" dirty="0" smtClean="0">
                <a:latin typeface="바탕"/>
                <a:ea typeface="바탕"/>
              </a:rPr>
              <a:t> 범위에서 지출하는 경우</a:t>
            </a: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1600" dirty="0" smtClean="0">
                <a:latin typeface="바탕"/>
                <a:ea typeface="바탕"/>
              </a:rPr>
              <a:t>         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지출만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위임</a:t>
            </a:r>
            <a:r>
              <a:rPr lang="ko-KR" altLang="en-US" sz="1600" b="1" dirty="0" err="1" smtClean="0">
                <a:latin typeface="바탕" pitchFamily="18" charset="-127"/>
                <a:ea typeface="바탕" pitchFamily="18" charset="-127"/>
              </a:rPr>
              <a:t>받은</a:t>
            </a:r>
            <a:r>
              <a:rPr lang="ko-KR" altLang="en-US" sz="1600" b="1" dirty="0" smtClean="0">
                <a:latin typeface="바탕" pitchFamily="18" charset="-127"/>
                <a:ea typeface="바탕" pitchFamily="18" charset="-127"/>
              </a:rPr>
              <a:t> 것으로</a:t>
            </a:r>
            <a:r>
              <a:rPr lang="en-US" altLang="ko-KR" sz="1600" b="1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600" b="1" dirty="0" smtClean="0">
                <a:latin typeface="바탕" pitchFamily="18" charset="-127"/>
                <a:ea typeface="바탕" pitchFamily="18" charset="-127"/>
              </a:rPr>
              <a:t>회계책임자 외의 자로부터 </a:t>
            </a:r>
            <a:r>
              <a:rPr lang="ko-KR" altLang="en-US" sz="1600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정치자금 수입금지</a:t>
            </a:r>
            <a:r>
              <a:rPr lang="en-US" altLang="ko-KR" sz="1600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</a:t>
            </a:r>
            <a:endParaRPr lang="en-US" altLang="ko-KR" sz="1600" dirty="0" smtClean="0">
              <a:solidFill>
                <a:srgbClr val="C00000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 -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회계책임자의 관리∙통제 </a:t>
            </a:r>
            <a:r>
              <a:rPr lang="ko-KR" altLang="en-US" dirty="0" smtClean="0">
                <a:latin typeface="바탕"/>
                <a:ea typeface="바탕"/>
              </a:rPr>
              <a:t>아래 </a:t>
            </a:r>
            <a:r>
              <a:rPr lang="ko-KR" altLang="en-US" dirty="0" smtClean="0">
                <a:solidFill>
                  <a:srgbClr val="0000CC"/>
                </a:solidFill>
                <a:latin typeface="바탕"/>
                <a:ea typeface="바탕"/>
              </a:rPr>
              <a:t>신고된 정치자금 지출을 위한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예금계좌를</a:t>
            </a:r>
            <a:endParaRPr lang="en-US" altLang="ko-KR" b="1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b="1" dirty="0" smtClean="0">
                <a:solidFill>
                  <a:srgbClr val="0000CC"/>
                </a:solidFill>
                <a:latin typeface="바탕"/>
                <a:ea typeface="바탕"/>
              </a:rPr>
              <a:t>      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 결제계좌로 하는 체크카드</a:t>
            </a:r>
            <a:r>
              <a:rPr lang="ko-KR" altLang="en-US" dirty="0" smtClean="0">
                <a:latin typeface="바탕"/>
                <a:ea typeface="바탕"/>
              </a:rPr>
              <a:t> 등으로 지출하는 경우</a:t>
            </a: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       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별도의 서면위임이 필요없음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600" b="1" dirty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7166"/>
            <a:ext cx="4857784" cy="614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모서리가 둥근 사각형 설명선 5"/>
          <p:cNvSpPr/>
          <p:nvPr/>
        </p:nvSpPr>
        <p:spPr>
          <a:xfrm rot="5400000">
            <a:off x="6607981" y="35697"/>
            <a:ext cx="1643076" cy="3000394"/>
          </a:xfrm>
          <a:prstGeom prst="wedgeRoundRectCallout">
            <a:avLst>
              <a:gd name="adj1" fmla="val 72494"/>
              <a:gd name="adj2" fmla="val 14999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929322" y="785794"/>
            <a:ext cx="30003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latin typeface="바탕" pitchFamily="18" charset="-127"/>
                <a:ea typeface="바탕" pitchFamily="18" charset="-127"/>
              </a:rPr>
              <a:t>지출의 목적과 금액이 </a:t>
            </a:r>
            <a:r>
              <a:rPr lang="ko-KR" altLang="en-US" sz="1600" b="1" spc="-150" dirty="0" smtClean="0">
                <a:latin typeface="바탕" pitchFamily="18" charset="-127"/>
                <a:ea typeface="바탕" pitchFamily="18" charset="-127"/>
              </a:rPr>
              <a:t>주요항목별로 나타나야 하며</a:t>
            </a:r>
            <a:r>
              <a:rPr lang="en-US" altLang="ko-KR" sz="1600" b="1" spc="-150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600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포괄적 위임은 금지됨</a:t>
            </a:r>
            <a:r>
              <a:rPr lang="en-US" altLang="ko-KR" sz="1600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.</a:t>
            </a:r>
          </a:p>
          <a:p>
            <a:r>
              <a:rPr lang="en-US" altLang="ko-KR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[</a:t>
            </a:r>
            <a:r>
              <a:rPr lang="ko-KR" altLang="en-US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예</a:t>
            </a:r>
            <a:r>
              <a:rPr lang="en-US" altLang="ko-KR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] </a:t>
            </a:r>
            <a:r>
              <a:rPr lang="ko-KR" altLang="en-US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선거운동에 소요되는 비용지출 </a:t>
            </a:r>
            <a:endParaRPr lang="en-US" altLang="ko-KR" sz="1500" b="1" spc="-150" dirty="0" smtClean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  <a:p>
            <a:r>
              <a:rPr lang="en-US" altLang="ko-KR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       </a:t>
            </a:r>
            <a:r>
              <a:rPr lang="ko-KR" altLang="en-US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일체</a:t>
            </a:r>
            <a:r>
              <a:rPr lang="en-US" altLang="ko-KR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당원활동 목적으로 </a:t>
            </a:r>
            <a:r>
              <a:rPr lang="en-US" altLang="ko-KR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2</a:t>
            </a:r>
            <a:r>
              <a:rPr lang="ko-KR" altLang="en-US" sz="1500" b="1" spc="-150" dirty="0" err="1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월동안</a:t>
            </a:r>
            <a:endParaRPr lang="en-US" altLang="ko-KR" sz="1500" b="1" spc="-150" dirty="0" smtClean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  <a:p>
            <a:r>
              <a:rPr lang="en-US" altLang="ko-KR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       </a:t>
            </a:r>
            <a:r>
              <a:rPr lang="ko-KR" altLang="en-US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250</a:t>
            </a:r>
            <a:r>
              <a:rPr lang="ko-KR" altLang="en-US" sz="15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만원 범위에서 지출</a:t>
            </a:r>
            <a:endParaRPr lang="ko-KR" altLang="en-US" sz="1500" b="1" spc="-150" dirty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0" name="모서리가 둥근 사각형 설명선 9"/>
          <p:cNvSpPr/>
          <p:nvPr/>
        </p:nvSpPr>
        <p:spPr>
          <a:xfrm rot="5400000">
            <a:off x="6858014" y="2571747"/>
            <a:ext cx="1143009" cy="3000394"/>
          </a:xfrm>
          <a:prstGeom prst="wedgeRoundRectCallout">
            <a:avLst>
              <a:gd name="adj1" fmla="val -26101"/>
              <a:gd name="adj2" fmla="val 1115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929322" y="3571876"/>
            <a:ext cx="3071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50</a:t>
            </a:r>
            <a:r>
              <a:rPr lang="ko-KR" altLang="en-US" sz="1600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만원 초과시 </a:t>
            </a:r>
            <a:r>
              <a:rPr lang="ko-KR" altLang="en-US" sz="1600" b="1" spc="-150" dirty="0" smtClean="0">
                <a:latin typeface="바탕" pitchFamily="18" charset="-127"/>
                <a:ea typeface="바탕" pitchFamily="18" charset="-127"/>
              </a:rPr>
              <a:t>회계사무보조자가  </a:t>
            </a:r>
            <a:r>
              <a:rPr lang="ko-KR" altLang="en-US" sz="1600" b="1" spc="-150" dirty="0" err="1" smtClean="0">
                <a:latin typeface="바탕" pitchFamily="18" charset="-127"/>
                <a:ea typeface="바탕" pitchFamily="18" charset="-127"/>
              </a:rPr>
              <a:t>별도개설한</a:t>
            </a:r>
            <a:r>
              <a:rPr lang="ko-KR" altLang="en-US" sz="1600" b="1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계좌 입금 </a:t>
            </a:r>
            <a:r>
              <a:rPr lang="ko-KR" altLang="en-US" sz="1600" b="1" spc="-150" dirty="0" smtClean="0">
                <a:latin typeface="바탕" pitchFamily="18" charset="-127"/>
                <a:ea typeface="바탕" pitchFamily="18" charset="-127"/>
              </a:rPr>
              <a:t>또는  </a:t>
            </a:r>
            <a:r>
              <a:rPr lang="ko-KR" altLang="en-US" sz="1600" b="1" dirty="0" smtClean="0">
                <a:latin typeface="바탕" pitchFamily="18" charset="-127"/>
                <a:ea typeface="바탕" pitchFamily="18" charset="-127"/>
              </a:rPr>
              <a:t>신고된 지출용  계좌를</a:t>
            </a:r>
            <a:r>
              <a:rPr lang="ko-KR" altLang="en-US" sz="1600" b="1" spc="-150" dirty="0" smtClean="0">
                <a:latin typeface="바탕" pitchFamily="18" charset="-127"/>
                <a:ea typeface="바탕" pitchFamily="18" charset="-127"/>
              </a:rPr>
              <a:t> 결제계좌로 하는 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체크카드</a:t>
            </a:r>
            <a:r>
              <a:rPr lang="ko-KR" altLang="en-US" sz="1600" b="1" spc="-150" dirty="0" smtClean="0">
                <a:latin typeface="바탕" pitchFamily="18" charset="-127"/>
                <a:ea typeface="바탕" pitchFamily="18" charset="-127"/>
              </a:rPr>
              <a:t> 사용</a:t>
            </a:r>
            <a:endParaRPr lang="ko-KR" altLang="en-US" sz="1600" b="1" spc="-150" dirty="0"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14290"/>
            <a:ext cx="5438775" cy="6505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42852"/>
            <a:ext cx="5562600" cy="6600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480720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Ⅳ.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회계처리 원칙</a:t>
            </a:r>
            <a:endParaRPr lang="ko-KR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28596" y="928670"/>
            <a:ext cx="828092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2. 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신고된 예금계좌를 통한 수입</a:t>
            </a:r>
            <a:r>
              <a:rPr lang="ko-KR" altLang="en-US" sz="2000" b="1" spc="300" dirty="0" smtClean="0">
                <a:latin typeface="바탕"/>
                <a:ea typeface="바탕"/>
              </a:rPr>
              <a:t>∙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지출</a:t>
            </a:r>
            <a:endParaRPr lang="en-US" altLang="ko-KR" sz="2000" b="1" spc="300" dirty="0" smtClean="0">
              <a:latin typeface="바탕" pitchFamily="18" charset="-127"/>
              <a:ea typeface="바탕" pitchFamily="18" charset="-127"/>
            </a:endParaRPr>
          </a:p>
          <a:p>
            <a:pPr marL="342900" indent="-342900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•  </a:t>
            </a:r>
            <a:r>
              <a:rPr lang="ko-KR" altLang="en-US" dirty="0" smtClean="0">
                <a:latin typeface="바탕"/>
                <a:ea typeface="바탕"/>
              </a:rPr>
              <a:t>관할 선관위에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신고된 예금계좌를 통해서만 </a:t>
            </a:r>
            <a:r>
              <a:rPr lang="ko-KR" altLang="en-US" dirty="0" smtClean="0">
                <a:latin typeface="바탕"/>
                <a:ea typeface="바탕"/>
              </a:rPr>
              <a:t>정치자금 수입∙지출해야 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</a:p>
          <a:p>
            <a:pPr marL="342900" indent="-342900">
              <a:lnSpc>
                <a:spcPct val="200000"/>
              </a:lnSpc>
            </a:pPr>
            <a:r>
              <a:rPr lang="en-US" altLang="ko-KR" b="1" dirty="0" smtClean="0">
                <a:solidFill>
                  <a:srgbClr val="0000CC"/>
                </a:solidFill>
                <a:latin typeface="바탕"/>
                <a:ea typeface="바탕"/>
              </a:rPr>
              <a:t>   </a:t>
            </a:r>
            <a:r>
              <a:rPr lang="en-US" altLang="ko-KR" b="1" dirty="0" smtClean="0">
                <a:latin typeface="바탕"/>
                <a:ea typeface="바탕"/>
              </a:rPr>
              <a:t>•  </a:t>
            </a:r>
            <a:r>
              <a:rPr lang="ko-KR" altLang="en-US" dirty="0" smtClean="0">
                <a:latin typeface="바탕"/>
                <a:ea typeface="바탕"/>
              </a:rPr>
              <a:t>계좌명의는 </a:t>
            </a:r>
            <a:r>
              <a:rPr lang="en-US" altLang="ko-KR" dirty="0" smtClean="0">
                <a:solidFill>
                  <a:srgbClr val="FF0000"/>
                </a:solidFill>
                <a:latin typeface="바탕"/>
                <a:ea typeface="바탕"/>
              </a:rPr>
              <a:t>“</a:t>
            </a:r>
            <a:r>
              <a:rPr lang="ko-KR" altLang="en-US" b="1" u="sng" dirty="0" smtClean="0">
                <a:solidFill>
                  <a:srgbClr val="FF0000"/>
                </a:solidFill>
                <a:latin typeface="바탕"/>
                <a:ea typeface="바탕"/>
              </a:rPr>
              <a:t>국회의원 또는 후원회 명의</a:t>
            </a:r>
            <a:r>
              <a:rPr lang="en-US" altLang="ko-KR" b="1" dirty="0" smtClean="0">
                <a:solidFill>
                  <a:srgbClr val="FF0000"/>
                </a:solidFill>
                <a:latin typeface="바탕"/>
                <a:ea typeface="바탕"/>
              </a:rPr>
              <a:t>”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r>
              <a:rPr lang="ko-KR" altLang="en-US" dirty="0" smtClean="0">
                <a:latin typeface="바탕"/>
                <a:ea typeface="바탕"/>
              </a:rPr>
              <a:t>개설이 바람직함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</a:p>
          <a:p>
            <a:pPr marL="342900" indent="-342900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    </a:t>
            </a:r>
            <a:r>
              <a:rPr lang="en-US" altLang="ko-KR" sz="1600" b="1" dirty="0" smtClean="0">
                <a:latin typeface="바탕"/>
                <a:ea typeface="바탕"/>
              </a:rPr>
              <a:t>∵ 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‘</a:t>
            </a:r>
            <a:r>
              <a:rPr lang="ko-KR" altLang="en-US" sz="1600" b="1" u="sng" dirty="0" smtClean="0">
                <a:solidFill>
                  <a:srgbClr val="0000CC"/>
                </a:solidFill>
                <a:latin typeface="바탕"/>
                <a:ea typeface="바탕"/>
              </a:rPr>
              <a:t>회계책임자 등 변경에 따른 </a:t>
            </a:r>
            <a:r>
              <a:rPr lang="ko-KR" altLang="en-US" sz="1600" b="1" u="sng" dirty="0" err="1" smtClean="0">
                <a:solidFill>
                  <a:srgbClr val="0000CC"/>
                </a:solidFill>
                <a:latin typeface="바탕"/>
                <a:ea typeface="바탕"/>
              </a:rPr>
              <a:t>예금계좌ㆍ자동이체</a:t>
            </a:r>
            <a:r>
              <a:rPr lang="ko-KR" altLang="en-US" sz="1600" b="1" u="sng" dirty="0" smtClean="0">
                <a:solidFill>
                  <a:srgbClr val="0000CC"/>
                </a:solidFill>
                <a:latin typeface="바탕"/>
                <a:ea typeface="바탕"/>
              </a:rPr>
              <a:t> 등 변경</a:t>
            </a:r>
            <a:r>
              <a:rPr lang="en-US" altLang="ko-KR" sz="1600" b="1" dirty="0" smtClean="0">
                <a:latin typeface="바탕"/>
                <a:ea typeface="바탕"/>
              </a:rPr>
              <a:t>’</a:t>
            </a:r>
            <a:r>
              <a:rPr lang="ko-KR" altLang="en-US" sz="1600" b="1" dirty="0" smtClean="0">
                <a:latin typeface="바탕"/>
                <a:ea typeface="바탕"/>
              </a:rPr>
              <a:t>이라는 번거로움 해소</a:t>
            </a:r>
            <a:endParaRPr lang="en-US" altLang="ko-KR" sz="1600" b="1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endParaRPr lang="en-US" altLang="ko-KR" dirty="0" smtClean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42910" y="3500438"/>
            <a:ext cx="7858180" cy="23544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[</a:t>
            </a:r>
            <a:r>
              <a:rPr lang="en-US" altLang="ko-KR" b="1" u="sng" dirty="0" smtClean="0">
                <a:solidFill>
                  <a:srgbClr val="FF0000"/>
                </a:solidFill>
                <a:latin typeface="바탕"/>
                <a:ea typeface="바탕"/>
              </a:rPr>
              <a:t>“</a:t>
            </a:r>
            <a:r>
              <a:rPr lang="ko-KR" altLang="en-US" b="1" u="sng" dirty="0" smtClean="0">
                <a:solidFill>
                  <a:srgbClr val="FF0000"/>
                </a:solidFill>
                <a:latin typeface="바탕"/>
                <a:ea typeface="바탕"/>
              </a:rPr>
              <a:t>후원회 명의</a:t>
            </a:r>
            <a:r>
              <a:rPr lang="en-US" altLang="ko-KR" b="1" u="sng" dirty="0" smtClean="0">
                <a:solidFill>
                  <a:srgbClr val="FF0000"/>
                </a:solidFill>
                <a:latin typeface="바탕"/>
                <a:ea typeface="바탕"/>
              </a:rPr>
              <a:t>”</a:t>
            </a:r>
            <a:r>
              <a:rPr lang="ko-KR" altLang="en-US" b="1" u="sng" dirty="0" smtClean="0">
                <a:latin typeface="바탕"/>
                <a:ea typeface="바탕"/>
              </a:rPr>
              <a:t>의  예금계좌  개설방법</a:t>
            </a:r>
            <a:r>
              <a:rPr lang="en-US" altLang="ko-KR" b="1" dirty="0" smtClean="0">
                <a:latin typeface="바탕"/>
                <a:ea typeface="바탕"/>
              </a:rPr>
              <a:t>]</a:t>
            </a:r>
          </a:p>
          <a:p>
            <a:pPr algn="just">
              <a:lnSpc>
                <a:spcPct val="200000"/>
              </a:lnSpc>
            </a:pPr>
            <a:r>
              <a:rPr lang="ko-KR" altLang="en-US" sz="160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“회계책임자 등의 명의” </a:t>
            </a:r>
            <a:r>
              <a:rPr lang="ko-KR" altLang="en-US" sz="1600" b="1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예금계좌 개설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금융기관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        </a:t>
            </a:r>
            <a:r>
              <a:rPr lang="ko-KR" altLang="en-US" sz="1600" b="1" spc="-150" dirty="0" err="1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후원회등록신청시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1600" b="1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예금계좌 신고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선관위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</a:t>
            </a:r>
          </a:p>
          <a:p>
            <a:pPr algn="just">
              <a:lnSpc>
                <a:spcPct val="200000"/>
              </a:lnSpc>
            </a:pPr>
            <a:r>
              <a:rPr lang="en-US" altLang="ko-KR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후원회등록증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수령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선관위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사업자등록번호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발급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세무서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       “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후원회 명의”</a:t>
            </a:r>
            <a:endParaRPr lang="en-US" altLang="ko-KR" sz="1600" b="1" dirty="0" smtClean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예금계좌 개설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금융기관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       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예금계좌 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변경신고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선관위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계좌번호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변경없이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“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예금주 명의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만 변경된 경우 변경신고 不要 </a:t>
            </a:r>
            <a:r>
              <a:rPr lang="en-US" altLang="ko-KR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!!! </a:t>
            </a:r>
            <a:endParaRPr lang="en-US" altLang="ko-KR" sz="1600" b="1" dirty="0" smtClean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3" name="오른쪽 화살표 12"/>
          <p:cNvSpPr/>
          <p:nvPr/>
        </p:nvSpPr>
        <p:spPr>
          <a:xfrm>
            <a:off x="4786314" y="4214818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오른쪽 화살표 13"/>
          <p:cNvSpPr/>
          <p:nvPr/>
        </p:nvSpPr>
        <p:spPr>
          <a:xfrm>
            <a:off x="857224" y="4643446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3714744" y="4643446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오른쪽 화살표 15"/>
          <p:cNvSpPr/>
          <p:nvPr/>
        </p:nvSpPr>
        <p:spPr>
          <a:xfrm>
            <a:off x="6715140" y="4643446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오른쪽 화살표 16"/>
          <p:cNvSpPr/>
          <p:nvPr/>
        </p:nvSpPr>
        <p:spPr>
          <a:xfrm>
            <a:off x="3143240" y="5143512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480720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Ⅳ.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회계처리 원칙</a:t>
            </a:r>
            <a:endParaRPr lang="ko-KR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95536" y="1087189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•  </a:t>
            </a:r>
            <a:r>
              <a:rPr lang="ko-KR" altLang="en-US" spc="-150" dirty="0" smtClean="0">
                <a:latin typeface="바탕"/>
                <a:ea typeface="바탕"/>
              </a:rPr>
              <a:t>수입용 예금계좌의 수는 제한 없으나</a:t>
            </a:r>
            <a:r>
              <a:rPr lang="en-US" altLang="ko-KR" spc="-150" dirty="0" smtClean="0">
                <a:latin typeface="바탕"/>
                <a:ea typeface="바탕"/>
              </a:rPr>
              <a:t>, </a:t>
            </a:r>
            <a:r>
              <a:rPr lang="ko-KR" altLang="en-US" u="sng" spc="-150" dirty="0" smtClean="0">
                <a:solidFill>
                  <a:srgbClr val="FF0000"/>
                </a:solidFill>
                <a:latin typeface="바탕"/>
                <a:ea typeface="바탕"/>
              </a:rPr>
              <a:t>지출용 예금계좌는 </a:t>
            </a:r>
            <a:r>
              <a:rPr lang="en-US" altLang="ko-KR" u="sng" spc="-150" dirty="0" smtClean="0">
                <a:solidFill>
                  <a:srgbClr val="FF0000"/>
                </a:solidFill>
                <a:latin typeface="바탕"/>
                <a:ea typeface="바탕"/>
              </a:rPr>
              <a:t>1</a:t>
            </a:r>
            <a:r>
              <a:rPr lang="ko-KR" altLang="en-US" u="sng" spc="-150" dirty="0" smtClean="0">
                <a:solidFill>
                  <a:srgbClr val="FF0000"/>
                </a:solidFill>
                <a:latin typeface="바탕"/>
                <a:ea typeface="바탕"/>
              </a:rPr>
              <a:t>개만 사용하여야 함</a:t>
            </a:r>
            <a:r>
              <a:rPr lang="en-US" altLang="ko-KR" u="sng" dirty="0" smtClean="0">
                <a:solidFill>
                  <a:srgbClr val="FF0000"/>
                </a:solidFill>
                <a:latin typeface="바탕"/>
                <a:ea typeface="바탕"/>
              </a:rPr>
              <a:t>.</a:t>
            </a:r>
          </a:p>
          <a:p>
            <a:pPr marL="342900" indent="-342900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•  </a:t>
            </a:r>
            <a:r>
              <a:rPr lang="ko-KR" altLang="en-US" spc="-150" dirty="0" smtClean="0">
                <a:latin typeface="바탕"/>
                <a:ea typeface="바탕"/>
              </a:rPr>
              <a:t>수입용 예금계좌에 입금된 정치자금은 </a:t>
            </a:r>
            <a:r>
              <a:rPr lang="ko-KR" altLang="en-US" spc="-150" dirty="0" smtClean="0">
                <a:solidFill>
                  <a:srgbClr val="C00000"/>
                </a:solidFill>
                <a:latin typeface="바탕"/>
                <a:ea typeface="바탕"/>
              </a:rPr>
              <a:t>지출용 예금계좌에 이체하여 지출하여야 </a:t>
            </a:r>
            <a:r>
              <a:rPr lang="ko-KR" altLang="en-US" dirty="0" smtClean="0">
                <a:latin typeface="바탕"/>
                <a:ea typeface="바탕"/>
              </a:rPr>
              <a:t>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  <a:r>
              <a:rPr lang="ko-KR" altLang="en-US" dirty="0" smtClean="0">
                <a:latin typeface="바탕"/>
                <a:ea typeface="바탕"/>
              </a:rPr>
              <a:t>                                 </a:t>
            </a:r>
            <a:r>
              <a:rPr lang="ko-KR" altLang="en-US" b="1" dirty="0" smtClean="0">
                <a:latin typeface="바탕"/>
                <a:ea typeface="바탕"/>
              </a:rPr>
              <a:t>               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                 </a:t>
            </a:r>
            <a:r>
              <a:rPr lang="ko-KR" altLang="en-US" dirty="0" smtClean="0">
                <a:latin typeface="바탕"/>
                <a:ea typeface="바탕"/>
              </a:rPr>
              <a:t>     </a:t>
            </a: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</a:t>
            </a:r>
            <a:r>
              <a:rPr lang="en-US" altLang="ko-KR" b="1" dirty="0" smtClean="0">
                <a:solidFill>
                  <a:srgbClr val="0000CC"/>
                </a:solidFill>
                <a:latin typeface="바탕"/>
                <a:ea typeface="바탕"/>
              </a:rPr>
              <a:t>☞</a:t>
            </a:r>
            <a:r>
              <a:rPr lang="en-US" altLang="ko-KR" dirty="0" smtClean="0">
                <a:solidFill>
                  <a:srgbClr val="0000CC"/>
                </a:solidFill>
                <a:latin typeface="바탕"/>
                <a:ea typeface="바탕"/>
              </a:rPr>
              <a:t> </a:t>
            </a:r>
            <a:r>
              <a:rPr lang="ko-KR" altLang="en-US" dirty="0" smtClean="0">
                <a:solidFill>
                  <a:srgbClr val="0000CC"/>
                </a:solidFill>
                <a:latin typeface="바탕"/>
                <a:ea typeface="바탕"/>
              </a:rPr>
              <a:t>수입∙지출용 겸용 예금계좌를 </a:t>
            </a:r>
            <a:r>
              <a:rPr lang="en-US" altLang="ko-KR" dirty="0" smtClean="0">
                <a:solidFill>
                  <a:srgbClr val="0000CC"/>
                </a:solidFill>
                <a:latin typeface="바탕"/>
                <a:ea typeface="바탕"/>
              </a:rPr>
              <a:t>1</a:t>
            </a:r>
            <a:r>
              <a:rPr lang="ko-KR" altLang="en-US" dirty="0" smtClean="0">
                <a:solidFill>
                  <a:srgbClr val="0000CC"/>
                </a:solidFill>
                <a:latin typeface="바탕"/>
                <a:ea typeface="바탕"/>
              </a:rPr>
              <a:t>개 신고하면 사용하기 편리함</a:t>
            </a:r>
            <a:r>
              <a:rPr lang="en-US" altLang="ko-KR" dirty="0" smtClean="0">
                <a:solidFill>
                  <a:srgbClr val="0000CC"/>
                </a:solidFill>
                <a:latin typeface="바탕"/>
                <a:ea typeface="바탕"/>
              </a:rPr>
              <a:t>.</a:t>
            </a:r>
          </a:p>
        </p:txBody>
      </p:sp>
      <p:grpSp>
        <p:nvGrpSpPr>
          <p:cNvPr id="3" name="그룹 26"/>
          <p:cNvGrpSpPr/>
          <p:nvPr/>
        </p:nvGrpSpPr>
        <p:grpSpPr>
          <a:xfrm>
            <a:off x="642910" y="3500438"/>
            <a:ext cx="8064896" cy="1584176"/>
            <a:chOff x="611560" y="4581128"/>
            <a:chExt cx="8064896" cy="1584176"/>
          </a:xfrm>
        </p:grpSpPr>
        <p:sp>
          <p:nvSpPr>
            <p:cNvPr id="10" name="오른쪽 화살표 9"/>
            <p:cNvSpPr/>
            <p:nvPr/>
          </p:nvSpPr>
          <p:spPr>
            <a:xfrm rot="1891192">
              <a:off x="3887850" y="4780973"/>
              <a:ext cx="266784" cy="14401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오른쪽 화살표 10"/>
            <p:cNvSpPr/>
            <p:nvPr/>
          </p:nvSpPr>
          <p:spPr>
            <a:xfrm>
              <a:off x="1475656" y="4725144"/>
              <a:ext cx="216024" cy="1440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35696" y="4581128"/>
              <a:ext cx="1944216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E000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>
                  <a:latin typeface="바탕" pitchFamily="18" charset="-127"/>
                  <a:ea typeface="바탕" pitchFamily="18" charset="-127"/>
                </a:rPr>
                <a:t>수입용 예금계좌</a:t>
              </a:r>
              <a:endParaRPr lang="ko-KR" altLang="en-US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83968" y="5157192"/>
              <a:ext cx="1944216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DE0000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>
                  <a:latin typeface="바탕" pitchFamily="18" charset="-127"/>
                  <a:ea typeface="바탕" pitchFamily="18" charset="-127"/>
                </a:rPr>
                <a:t>지출용 예금계좌</a:t>
              </a:r>
              <a:endParaRPr lang="ko-KR" altLang="en-US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35696" y="5157192"/>
              <a:ext cx="1944216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>
                  <a:latin typeface="바탕" pitchFamily="18" charset="-127"/>
                  <a:ea typeface="바탕" pitchFamily="18" charset="-127"/>
                </a:rPr>
                <a:t>수입용 예금계좌</a:t>
              </a:r>
              <a:endParaRPr lang="ko-KR" altLang="en-US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35696" y="5733256"/>
              <a:ext cx="1944216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>
                  <a:latin typeface="바탕" pitchFamily="18" charset="-127"/>
                  <a:ea typeface="바탕" pitchFamily="18" charset="-127"/>
                </a:rPr>
                <a:t>수입용 예금계좌</a:t>
              </a:r>
              <a:endParaRPr lang="ko-KR" altLang="en-US" b="1" dirty="0">
                <a:latin typeface="바탕" pitchFamily="18" charset="-127"/>
                <a:ea typeface="바탕" pitchFamily="18" charset="-127"/>
              </a:endParaRPr>
            </a:p>
          </p:txBody>
        </p:sp>
        <p:sp>
          <p:nvSpPr>
            <p:cNvPr id="17" name="오른쪽 화살표 16"/>
            <p:cNvSpPr/>
            <p:nvPr/>
          </p:nvSpPr>
          <p:spPr>
            <a:xfrm>
              <a:off x="3923928" y="5301208"/>
              <a:ext cx="216024" cy="1440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>
              <a:off x="611560" y="5229200"/>
              <a:ext cx="72008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300" dirty="0" smtClean="0">
                  <a:solidFill>
                    <a:srgbClr val="FF0000"/>
                  </a:solidFill>
                </a:rPr>
                <a:t>입금</a:t>
              </a:r>
              <a:endParaRPr lang="ko-KR" altLang="en-US" sz="1400" b="1" spc="-300" dirty="0">
                <a:solidFill>
                  <a:srgbClr val="FF0000"/>
                </a:solidFill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611560" y="4653136"/>
              <a:ext cx="72008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300" dirty="0" smtClean="0">
                  <a:solidFill>
                    <a:srgbClr val="FF0000"/>
                  </a:solidFill>
                </a:rPr>
                <a:t>입금</a:t>
              </a:r>
              <a:endParaRPr lang="ko-KR" altLang="en-US" sz="1400" b="1" spc="-300" dirty="0">
                <a:solidFill>
                  <a:srgbClr val="FF0000"/>
                </a:solidFill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611560" y="5805264"/>
              <a:ext cx="72008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300" dirty="0" smtClean="0">
                  <a:solidFill>
                    <a:srgbClr val="FF0000"/>
                  </a:solidFill>
                </a:rPr>
                <a:t>입금</a:t>
              </a:r>
              <a:endParaRPr lang="ko-KR" altLang="en-US" sz="1400" b="1" spc="-300" dirty="0">
                <a:solidFill>
                  <a:srgbClr val="FF0000"/>
                </a:solidFill>
              </a:endParaRPr>
            </a:p>
          </p:txBody>
        </p:sp>
        <p:sp>
          <p:nvSpPr>
            <p:cNvPr id="21" name="오른쪽 화살표 20"/>
            <p:cNvSpPr/>
            <p:nvPr/>
          </p:nvSpPr>
          <p:spPr>
            <a:xfrm>
              <a:off x="1475656" y="5301208"/>
              <a:ext cx="216024" cy="1440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오른쪽 화살표 21"/>
            <p:cNvSpPr/>
            <p:nvPr/>
          </p:nvSpPr>
          <p:spPr>
            <a:xfrm>
              <a:off x="1475656" y="5877272"/>
              <a:ext cx="216024" cy="1440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오른쪽 화살표 22"/>
            <p:cNvSpPr/>
            <p:nvPr/>
          </p:nvSpPr>
          <p:spPr>
            <a:xfrm rot="19882415">
              <a:off x="3907033" y="5809666"/>
              <a:ext cx="287677" cy="14540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오른쪽 화살표 23"/>
            <p:cNvSpPr/>
            <p:nvPr/>
          </p:nvSpPr>
          <p:spPr>
            <a:xfrm>
              <a:off x="6372200" y="5301208"/>
              <a:ext cx="216024" cy="1440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6732240" y="5157192"/>
              <a:ext cx="720080" cy="360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300" dirty="0" smtClean="0">
                  <a:solidFill>
                    <a:srgbClr val="FF0000"/>
                  </a:solidFill>
                </a:rPr>
                <a:t>출금</a:t>
              </a:r>
              <a:endParaRPr lang="ko-KR" altLang="en-US" sz="1400" b="1" spc="-300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24328" y="4941168"/>
              <a:ext cx="1152128" cy="738664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0000CC"/>
                  </a:solidFill>
                  <a:latin typeface="바탕"/>
                  <a:ea typeface="바탕"/>
                </a:rPr>
                <a:t>•</a:t>
              </a:r>
              <a:r>
                <a:rPr lang="ko-KR" altLang="en-US" sz="1400" b="1" dirty="0" smtClean="0">
                  <a:solidFill>
                    <a:srgbClr val="0000CC"/>
                  </a:solidFill>
                  <a:latin typeface="바탕" pitchFamily="18" charset="-127"/>
                  <a:ea typeface="바탕" pitchFamily="18" charset="-127"/>
                </a:rPr>
                <a:t>계좌이체</a:t>
              </a:r>
              <a:r>
                <a:rPr lang="en-US" altLang="ko-KR" sz="1400" b="1" dirty="0" smtClean="0">
                  <a:solidFill>
                    <a:srgbClr val="0000CC"/>
                  </a:solidFill>
                  <a:latin typeface="바탕" pitchFamily="18" charset="-127"/>
                  <a:ea typeface="바탕" pitchFamily="18" charset="-127"/>
                </a:rPr>
                <a:t> </a:t>
              </a:r>
            </a:p>
            <a:p>
              <a:r>
                <a:rPr lang="en-US" altLang="ko-KR" sz="1400" b="1" dirty="0" smtClean="0">
                  <a:solidFill>
                    <a:srgbClr val="0000CC"/>
                  </a:solidFill>
                  <a:latin typeface="바탕" pitchFamily="18" charset="-127"/>
                  <a:ea typeface="바탕" pitchFamily="18" charset="-127"/>
                </a:rPr>
                <a:t>•</a:t>
              </a:r>
              <a:r>
                <a:rPr lang="ko-KR" altLang="en-US" sz="1400" b="1" dirty="0" smtClean="0">
                  <a:solidFill>
                    <a:srgbClr val="0000CC"/>
                  </a:solidFill>
                  <a:latin typeface="바탕" pitchFamily="18" charset="-127"/>
                  <a:ea typeface="바탕" pitchFamily="18" charset="-127"/>
                </a:rPr>
                <a:t>현금∙수표</a:t>
              </a:r>
              <a:endParaRPr lang="en-US" altLang="ko-KR" sz="14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endParaRPr>
            </a:p>
            <a:p>
              <a:r>
                <a:rPr lang="en-US" altLang="ko-KR" sz="1400" b="1" dirty="0" smtClean="0">
                  <a:solidFill>
                    <a:srgbClr val="0000CC"/>
                  </a:solidFill>
                  <a:latin typeface="바탕" pitchFamily="18" charset="-127"/>
                  <a:ea typeface="바탕" pitchFamily="18" charset="-127"/>
                </a:rPr>
                <a:t> •</a:t>
              </a:r>
              <a:r>
                <a:rPr lang="ko-KR" altLang="en-US" sz="1400" b="1" dirty="0" smtClean="0">
                  <a:solidFill>
                    <a:srgbClr val="0000CC"/>
                  </a:solidFill>
                  <a:latin typeface="바탕" pitchFamily="18" charset="-127"/>
                  <a:ea typeface="바탕" pitchFamily="18" charset="-127"/>
                </a:rPr>
                <a:t>체크카드</a:t>
              </a:r>
              <a:endParaRPr lang="ko-KR" altLang="en-US" sz="1400" b="1" dirty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00034" y="2928934"/>
            <a:ext cx="8286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u="sng" dirty="0" smtClean="0">
                <a:latin typeface="바탕"/>
                <a:ea typeface="바탕"/>
              </a:rPr>
              <a:t>[</a:t>
            </a:r>
            <a:r>
              <a:rPr lang="ko-KR" altLang="en-US" b="1" u="sng" dirty="0" smtClean="0">
                <a:latin typeface="바탕"/>
                <a:ea typeface="바탕"/>
              </a:rPr>
              <a:t>정치자금 흐름도</a:t>
            </a:r>
            <a:r>
              <a:rPr lang="en-US" altLang="ko-KR" b="1" u="sng" dirty="0" smtClean="0">
                <a:latin typeface="바탕"/>
                <a:ea typeface="바탕"/>
              </a:rPr>
              <a:t>]</a:t>
            </a:r>
          </a:p>
          <a:p>
            <a:pPr algn="ctr"/>
            <a:endParaRPr lang="en-US" altLang="ko-KR" b="1" u="sng" dirty="0" smtClean="0">
              <a:latin typeface="바탕"/>
              <a:ea typeface="바탕"/>
            </a:endParaRPr>
          </a:p>
          <a:p>
            <a:pPr algn="ctr"/>
            <a:endParaRPr lang="en-US" altLang="ko-KR" b="1" u="sng" dirty="0" smtClean="0">
              <a:latin typeface="바탕"/>
              <a:ea typeface="바탕"/>
            </a:endParaRPr>
          </a:p>
          <a:p>
            <a:pPr algn="ctr"/>
            <a:endParaRPr lang="en-US" altLang="ko-KR" b="1" u="sng" dirty="0" smtClean="0">
              <a:latin typeface="바탕"/>
              <a:ea typeface="바탕"/>
            </a:endParaRPr>
          </a:p>
          <a:p>
            <a:pPr algn="ctr"/>
            <a:endParaRPr lang="en-US" altLang="ko-KR" b="1" u="sng" dirty="0" smtClean="0">
              <a:latin typeface="바탕"/>
              <a:ea typeface="바탕"/>
            </a:endParaRPr>
          </a:p>
          <a:p>
            <a:pPr algn="ctr"/>
            <a:endParaRPr lang="en-US" altLang="ko-KR" b="1" u="sng" dirty="0" smtClean="0">
              <a:latin typeface="바탕"/>
              <a:ea typeface="바탕"/>
            </a:endParaRPr>
          </a:p>
          <a:p>
            <a:pPr algn="ctr">
              <a:lnSpc>
                <a:spcPct val="200000"/>
              </a:lnSpc>
            </a:pPr>
            <a:endParaRPr lang="ko-KR" altLang="en-US" b="1" u="sng" dirty="0"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42852"/>
            <a:ext cx="5238750" cy="656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480720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Ⅳ.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회계처리 원칙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23528" y="908720"/>
            <a:ext cx="8280920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3. 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정치자금 지출 처리</a:t>
            </a:r>
            <a:endParaRPr lang="en-US" altLang="ko-KR" sz="2000" b="1" spc="300" dirty="0" smtClean="0">
              <a:latin typeface="바탕" pitchFamily="18" charset="-127"/>
              <a:ea typeface="바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  </a:t>
            </a:r>
            <a:r>
              <a:rPr lang="ko-KR" altLang="en-US" b="1" dirty="0" smtClean="0">
                <a:latin typeface="바탕"/>
                <a:ea typeface="바탕"/>
              </a:rPr>
              <a:t>가</a:t>
            </a:r>
            <a:r>
              <a:rPr lang="en-US" altLang="ko-KR" b="1" dirty="0" smtClean="0">
                <a:latin typeface="바탕"/>
                <a:ea typeface="바탕"/>
              </a:rPr>
              <a:t>. </a:t>
            </a:r>
            <a:r>
              <a:rPr lang="ko-KR" altLang="en-US" b="1" dirty="0" smtClean="0">
                <a:latin typeface="바탕"/>
                <a:ea typeface="바탕"/>
              </a:rPr>
              <a:t>지출 대상 </a:t>
            </a:r>
            <a:r>
              <a:rPr lang="en-US" altLang="ko-KR" dirty="0" smtClean="0">
                <a:latin typeface="바탕"/>
                <a:ea typeface="바탕"/>
              </a:rPr>
              <a:t>: </a:t>
            </a:r>
            <a:r>
              <a:rPr lang="ko-KR" altLang="en-US" dirty="0" smtClean="0">
                <a:latin typeface="바탕"/>
                <a:ea typeface="바탕"/>
              </a:rPr>
              <a:t>정치자금을 지급받을 권리가 있는 </a:t>
            </a:r>
            <a:r>
              <a:rPr lang="ko-KR" altLang="en-US" b="1" u="sng" dirty="0" smtClean="0">
                <a:solidFill>
                  <a:srgbClr val="C00000"/>
                </a:solidFill>
                <a:latin typeface="바탕"/>
                <a:ea typeface="바탕"/>
              </a:rPr>
              <a:t>정당한 채권자</a:t>
            </a:r>
            <a:endParaRPr lang="en-US" altLang="ko-KR" b="1" u="sng" dirty="0" smtClean="0">
              <a:solidFill>
                <a:srgbClr val="C00000"/>
              </a:solidFill>
              <a:latin typeface="바탕"/>
              <a:ea typeface="바탕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  </a:t>
            </a:r>
            <a:r>
              <a:rPr lang="ko-KR" altLang="en-US" b="1" dirty="0" smtClean="0">
                <a:latin typeface="바탕"/>
                <a:ea typeface="바탕"/>
              </a:rPr>
              <a:t>나</a:t>
            </a:r>
            <a:r>
              <a:rPr lang="en-US" altLang="ko-KR" b="1" dirty="0" smtClean="0">
                <a:latin typeface="바탕"/>
                <a:ea typeface="바탕"/>
              </a:rPr>
              <a:t>. </a:t>
            </a:r>
            <a:r>
              <a:rPr lang="ko-KR" altLang="en-US" b="1" dirty="0" smtClean="0">
                <a:latin typeface="바탕"/>
                <a:ea typeface="바탕"/>
              </a:rPr>
              <a:t>지출절차</a:t>
            </a:r>
            <a:endParaRPr lang="en-US" altLang="ko-KR" b="1" dirty="0" smtClean="0">
              <a:latin typeface="바탕"/>
              <a:ea typeface="바탕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dirty="0" smtClean="0">
              <a:latin typeface="바탕"/>
              <a:ea typeface="바탕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dirty="0" smtClean="0">
              <a:latin typeface="바탕"/>
              <a:ea typeface="바탕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다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지출 </a:t>
            </a:r>
            <a:r>
              <a:rPr lang="ko-KR" altLang="en-US" b="1" dirty="0" err="1" smtClean="0">
                <a:latin typeface="바탕" pitchFamily="18" charset="-127"/>
                <a:ea typeface="바탕" pitchFamily="18" charset="-127"/>
              </a:rPr>
              <a:t>방법ㆍ시기</a:t>
            </a:r>
            <a:endParaRPr lang="en-US" altLang="ko-KR" b="1" dirty="0" smtClean="0">
              <a:latin typeface="바탕" pitchFamily="18" charset="-127"/>
              <a:ea typeface="바탕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   </a:t>
            </a:r>
            <a:r>
              <a:rPr lang="en-US" altLang="ko-KR" dirty="0" smtClean="0">
                <a:latin typeface="바탕"/>
                <a:ea typeface="바탕"/>
              </a:rPr>
              <a:t>•  </a:t>
            </a:r>
            <a:r>
              <a:rPr lang="ko-KR" altLang="en-US" dirty="0" smtClean="0">
                <a:latin typeface="바탕"/>
                <a:ea typeface="바탕"/>
              </a:rPr>
              <a:t>지출용 예금계좌에서 </a:t>
            </a:r>
            <a:r>
              <a:rPr lang="ko-KR" altLang="en-US" b="1" dirty="0" err="1" smtClean="0">
                <a:solidFill>
                  <a:srgbClr val="C00000"/>
                </a:solidFill>
                <a:latin typeface="바탕"/>
                <a:ea typeface="바탕"/>
              </a:rPr>
              <a:t>계좌이체</a:t>
            </a:r>
            <a:r>
              <a:rPr lang="ko-KR" altLang="en-US" dirty="0" err="1" smtClean="0">
                <a:latin typeface="바탕"/>
                <a:ea typeface="바탕"/>
              </a:rPr>
              <a:t>하거나</a:t>
            </a:r>
            <a:r>
              <a:rPr lang="en-US" altLang="ko-KR" dirty="0" smtClean="0">
                <a:latin typeface="바탕"/>
                <a:ea typeface="바탕"/>
              </a:rPr>
              <a:t> 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/>
                <a:ea typeface="바탕"/>
              </a:rPr>
              <a:t>현금∙수표로 인출</a:t>
            </a:r>
            <a:r>
              <a:rPr lang="ko-KR" altLang="en-US" spc="-150" dirty="0" smtClean="0">
                <a:latin typeface="바탕"/>
                <a:ea typeface="바탕"/>
              </a:rPr>
              <a:t>하여 </a:t>
            </a:r>
            <a:r>
              <a:rPr lang="ko-KR" altLang="en-US" spc="-150" dirty="0" err="1" smtClean="0">
                <a:latin typeface="바탕"/>
                <a:ea typeface="바탕"/>
              </a:rPr>
              <a:t>지체없이</a:t>
            </a:r>
            <a:r>
              <a:rPr lang="ko-KR" altLang="en-US" spc="-150" dirty="0" smtClean="0">
                <a:latin typeface="바탕"/>
                <a:ea typeface="바탕"/>
              </a:rPr>
              <a:t> 지급</a:t>
            </a: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latin typeface="바탕"/>
                <a:ea typeface="바탕"/>
              </a:rPr>
              <a:t>        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※ </a:t>
            </a:r>
            <a:r>
              <a:rPr lang="ko-KR" altLang="en-US" sz="1600" b="1" spc="-150" dirty="0" smtClean="0">
                <a:solidFill>
                  <a:srgbClr val="C00000"/>
                </a:solidFill>
                <a:latin typeface="바탕"/>
                <a:ea typeface="바탕"/>
              </a:rPr>
              <a:t>계좌이체 수수료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는 후원회를 둔 국회의원의 경우 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『</a:t>
            </a:r>
            <a:r>
              <a:rPr lang="ko-KR" altLang="en-US" sz="1600" b="1" spc="-150" dirty="0" err="1" smtClean="0">
                <a:solidFill>
                  <a:srgbClr val="0000CC"/>
                </a:solidFill>
                <a:latin typeface="바탕"/>
                <a:ea typeface="바탕"/>
              </a:rPr>
              <a:t>선거비용외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 정치자금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』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과목으로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                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후원회의 경우 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『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그 밖의 경비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』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과목으로 지출 처리</a:t>
            </a:r>
            <a:endParaRPr lang="en-US" altLang="ko-KR" sz="1600" b="1" spc="-150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dirty="0" smtClean="0">
                <a:latin typeface="바탕"/>
                <a:ea typeface="바탕"/>
              </a:rPr>
              <a:t>        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※ 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현금출금 후 여러 </a:t>
            </a:r>
            <a:r>
              <a:rPr lang="ko-KR" altLang="en-US" sz="1600" b="1" spc="-150" dirty="0" err="1" smtClean="0">
                <a:solidFill>
                  <a:srgbClr val="0000CC"/>
                </a:solidFill>
                <a:latin typeface="바탕"/>
                <a:ea typeface="바탕"/>
              </a:rPr>
              <a:t>지출건에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 </a:t>
            </a:r>
            <a:r>
              <a:rPr lang="ko-KR" altLang="en-US" sz="1600" b="1" spc="-150" dirty="0" smtClean="0">
                <a:solidFill>
                  <a:srgbClr val="C00000"/>
                </a:solidFill>
                <a:latin typeface="바탕"/>
                <a:ea typeface="바탕"/>
              </a:rPr>
              <a:t>사용불가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, 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잔액은 지출용 계좌에 입금</a:t>
            </a:r>
            <a:r>
              <a:rPr lang="en-US" altLang="ko-KR" sz="1600" b="1" spc="-300" dirty="0" smtClean="0">
                <a:solidFill>
                  <a:srgbClr val="0000CC"/>
                </a:solidFill>
                <a:latin typeface="바탕"/>
                <a:ea typeface="바탕"/>
              </a:rPr>
              <a:t>[</a:t>
            </a:r>
            <a:r>
              <a:rPr lang="ko-KR" altLang="en-US" sz="1600" b="1" u="sng" spc="-300" dirty="0" smtClean="0">
                <a:solidFill>
                  <a:srgbClr val="0000CC"/>
                </a:solidFill>
                <a:latin typeface="바탕"/>
                <a:ea typeface="바탕"/>
              </a:rPr>
              <a:t>당초 지출과목에서 감</a:t>
            </a:r>
            <a:r>
              <a:rPr lang="en-US" altLang="ko-KR" sz="1600" b="1" u="sng" spc="-300" dirty="0" smtClean="0">
                <a:solidFill>
                  <a:srgbClr val="0000CC"/>
                </a:solidFill>
                <a:latin typeface="바탕"/>
                <a:ea typeface="바탕"/>
              </a:rPr>
              <a:t>(-)</a:t>
            </a:r>
            <a:r>
              <a:rPr lang="ko-KR" altLang="en-US" sz="1600" b="1" u="sng" spc="-300" dirty="0" smtClean="0">
                <a:solidFill>
                  <a:srgbClr val="0000CC"/>
                </a:solidFill>
                <a:latin typeface="바탕"/>
                <a:ea typeface="바탕"/>
              </a:rPr>
              <a:t>처리</a:t>
            </a:r>
            <a:r>
              <a:rPr lang="en-US" altLang="ko-KR" sz="1600" b="1" u="sng" spc="-300" dirty="0" smtClean="0">
                <a:solidFill>
                  <a:srgbClr val="0000CC"/>
                </a:solidFill>
                <a:latin typeface="바탕"/>
                <a:ea typeface="바탕"/>
              </a:rPr>
              <a:t>]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        ※ 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수표로 </a:t>
            </a:r>
            <a:r>
              <a:rPr lang="ko-KR" altLang="en-US" sz="1600" b="1" spc="-150" dirty="0" err="1" smtClean="0">
                <a:solidFill>
                  <a:srgbClr val="0000CC"/>
                </a:solidFill>
                <a:latin typeface="바탕"/>
                <a:ea typeface="바탕"/>
              </a:rPr>
              <a:t>지급시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/>
                <a:ea typeface="바탕"/>
              </a:rPr>
              <a:t> 정치자금수입∙지출부의 </a:t>
            </a:r>
            <a:r>
              <a:rPr lang="ko-KR" altLang="en-US" sz="1600" b="1" dirty="0" err="1" smtClean="0">
                <a:solidFill>
                  <a:srgbClr val="0000CC"/>
                </a:solidFill>
                <a:latin typeface="바탕"/>
                <a:ea typeface="바탕"/>
              </a:rPr>
              <a:t>내역란에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 </a:t>
            </a:r>
            <a:r>
              <a:rPr lang="ko-KR" altLang="en-US" sz="1600" b="1" dirty="0" err="1" smtClean="0">
                <a:solidFill>
                  <a:srgbClr val="0000CC"/>
                </a:solidFill>
                <a:latin typeface="바탕"/>
                <a:ea typeface="바탕"/>
              </a:rPr>
              <a:t>발행금융기관명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, 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수표번호 부기</a:t>
            </a:r>
            <a:endParaRPr lang="en-US" altLang="ko-KR" sz="1600" b="1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     •  </a:t>
            </a:r>
            <a:r>
              <a:rPr lang="ko-KR" altLang="en-US" dirty="0" smtClean="0">
                <a:latin typeface="바탕"/>
                <a:ea typeface="바탕"/>
              </a:rPr>
              <a:t>지출용 예금계좌를 결제계좌로 하는 </a:t>
            </a:r>
            <a:r>
              <a:rPr lang="ko-KR" altLang="en-US" b="1" dirty="0" smtClean="0">
                <a:solidFill>
                  <a:srgbClr val="C00000"/>
                </a:solidFill>
                <a:latin typeface="바탕"/>
                <a:ea typeface="바탕"/>
              </a:rPr>
              <a:t>체크카드</a:t>
            </a:r>
            <a:r>
              <a:rPr lang="ko-KR" altLang="en-US" dirty="0" smtClean="0">
                <a:latin typeface="바탕"/>
                <a:ea typeface="바탕"/>
              </a:rPr>
              <a:t> 사용 </a:t>
            </a: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         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/>
                <a:ea typeface="바탕"/>
              </a:rPr>
              <a:t>※ 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신용카드 사용시 사용대금이 다음달 </a:t>
            </a:r>
            <a:r>
              <a:rPr lang="ko-KR" altLang="en-US" sz="1600" b="1" dirty="0" err="1" smtClean="0">
                <a:solidFill>
                  <a:srgbClr val="0000CC"/>
                </a:solidFill>
                <a:latin typeface="바탕"/>
                <a:ea typeface="바탕"/>
              </a:rPr>
              <a:t>일괄지출되므로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/>
                <a:ea typeface="바탕"/>
              </a:rPr>
              <a:t> </a:t>
            </a:r>
            <a:r>
              <a:rPr lang="ko-KR" altLang="en-US" sz="1600" b="1" u="sng" dirty="0" smtClean="0">
                <a:solidFill>
                  <a:srgbClr val="FF0000"/>
                </a:solidFill>
                <a:latin typeface="바탕"/>
                <a:ea typeface="바탕"/>
              </a:rPr>
              <a:t>체크카드 사용이 바람직함</a:t>
            </a:r>
            <a:r>
              <a:rPr lang="en-US" altLang="ko-KR" sz="1600" b="1" u="sng" dirty="0" smtClean="0">
                <a:solidFill>
                  <a:srgbClr val="FF0000"/>
                </a:solidFill>
                <a:latin typeface="바탕"/>
                <a:ea typeface="바탕"/>
              </a:rPr>
              <a:t>.</a:t>
            </a:r>
            <a:endParaRPr lang="ko-KR" altLang="en-US" sz="1600" b="1" u="sng" dirty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1600" y="2348880"/>
            <a:ext cx="1415772" cy="584775"/>
          </a:xfrm>
          <a:prstGeom prst="rect">
            <a:avLst/>
          </a:prstGeom>
          <a:solidFill>
            <a:srgbClr val="DDDDDD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지출원인행위</a:t>
            </a:r>
            <a:endParaRPr lang="en-US" altLang="ko-KR" sz="160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계약체결 등</a:t>
            </a:r>
            <a:r>
              <a:rPr lang="en-US" altLang="ko-KR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47864" y="2348880"/>
            <a:ext cx="1553630" cy="584775"/>
          </a:xfrm>
          <a:prstGeom prst="rect">
            <a:avLst/>
          </a:prstGeom>
          <a:solidFill>
            <a:srgbClr val="DDDDDD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지출 및 영수증</a:t>
            </a:r>
            <a:endParaRPr lang="en-US" altLang="ko-KR" sz="160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구 비</a:t>
            </a:r>
            <a:endParaRPr lang="ko-KR" altLang="en-US" sz="16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68144" y="2348880"/>
            <a:ext cx="2160240" cy="584775"/>
          </a:xfrm>
          <a:prstGeom prst="rect">
            <a:avLst/>
          </a:prstGeom>
          <a:solidFill>
            <a:srgbClr val="DDDDDD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회계장부 기재 및</a:t>
            </a:r>
            <a:endParaRPr lang="en-US" altLang="ko-KR" sz="160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영수증 등 정리</a:t>
            </a:r>
            <a:r>
              <a:rPr lang="ko-KR" altLang="en-US" sz="1600" dirty="0" smtClean="0">
                <a:solidFill>
                  <a:srgbClr val="002060"/>
                </a:solidFill>
                <a:latin typeface="바탕"/>
                <a:ea typeface="바탕"/>
              </a:rPr>
              <a:t>∙</a:t>
            </a:r>
            <a:r>
              <a:rPr lang="ko-KR" altLang="en-US" sz="1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보관</a:t>
            </a:r>
            <a:endParaRPr lang="ko-KR" altLang="en-US" sz="16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오른쪽 화살표 19"/>
          <p:cNvSpPr/>
          <p:nvPr/>
        </p:nvSpPr>
        <p:spPr>
          <a:xfrm>
            <a:off x="2699792" y="2564904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1" name="오른쪽 화살표 20"/>
          <p:cNvSpPr/>
          <p:nvPr/>
        </p:nvSpPr>
        <p:spPr>
          <a:xfrm>
            <a:off x="5220072" y="2564904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480720" cy="648072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 Ⅵ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정치자금 회계처리 원칙</a:t>
            </a:r>
            <a:endParaRPr lang="ko-KR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23528" y="1052736"/>
            <a:ext cx="8280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4. 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회계장부 기재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1595021"/>
            <a:ext cx="806489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가</a:t>
            </a: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비치장부 </a:t>
            </a:r>
            <a:r>
              <a:rPr lang="en-US" altLang="ko-KR" sz="2000" dirty="0" smtClean="0">
                <a:latin typeface="바탕" pitchFamily="18" charset="-127"/>
                <a:ea typeface="바탕" pitchFamily="18" charset="-127"/>
              </a:rPr>
              <a:t>: </a:t>
            </a:r>
            <a:r>
              <a:rPr lang="ko-KR" altLang="en-US" sz="20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정치자금의 수입</a:t>
            </a:r>
            <a:r>
              <a:rPr lang="en-US" altLang="ko-KR" sz="2000" b="1" dirty="0" smtClean="0">
                <a:solidFill>
                  <a:srgbClr val="FF0000"/>
                </a:solidFill>
                <a:latin typeface="바탕"/>
                <a:ea typeface="바탕"/>
              </a:rPr>
              <a:t>•</a:t>
            </a:r>
            <a:r>
              <a:rPr lang="ko-KR" altLang="en-US" sz="2000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지출부</a:t>
            </a:r>
            <a:r>
              <a:rPr lang="en-US" altLang="ko-KR" sz="2000" dirty="0" smtClean="0"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2000" dirty="0" smtClean="0">
                <a:latin typeface="바탕" pitchFamily="18" charset="-127"/>
                <a:ea typeface="바탕" pitchFamily="18" charset="-127"/>
              </a:rPr>
              <a:t>영수증 그 밖의 증빙서류 포함</a:t>
            </a:r>
            <a:r>
              <a:rPr lang="en-US" altLang="ko-KR" sz="2000" dirty="0" smtClean="0">
                <a:latin typeface="바탕" pitchFamily="18" charset="-127"/>
                <a:ea typeface="바탕" pitchFamily="18" charset="-127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나</a:t>
            </a: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장부준비 </a:t>
            </a: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: </a:t>
            </a:r>
            <a:r>
              <a:rPr lang="ko-KR" altLang="en-US" sz="2000" spc="-150" dirty="0" smtClean="0">
                <a:latin typeface="바탕" pitchFamily="18" charset="-127"/>
                <a:ea typeface="바탕" pitchFamily="18" charset="-127"/>
              </a:rPr>
              <a:t>선관위가 배부한 </a:t>
            </a:r>
            <a:r>
              <a:rPr lang="ko-KR" altLang="en-US" sz="20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정치자금회계관리 프로그램 </a:t>
            </a:r>
            <a:r>
              <a:rPr lang="ko-KR" altLang="en-US" sz="2000" spc="-150" dirty="0" smtClean="0">
                <a:latin typeface="바탕" pitchFamily="18" charset="-127"/>
                <a:ea typeface="바탕" pitchFamily="18" charset="-127"/>
              </a:rPr>
              <a:t>이용 </a:t>
            </a:r>
            <a:r>
              <a:rPr lang="ko-KR" altLang="en-US" sz="2000" b="1" u="sng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권장 </a:t>
            </a:r>
            <a:r>
              <a:rPr lang="en-US" altLang="ko-KR" sz="2000" b="1" u="sng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!!!</a:t>
            </a:r>
            <a:r>
              <a:rPr lang="ko-KR" altLang="en-US" sz="2000" b="1" u="sng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   </a:t>
            </a:r>
            <a:endParaRPr lang="en-US" altLang="ko-KR" sz="2000" b="1" u="sng" spc="-150" dirty="0" smtClean="0">
              <a:solidFill>
                <a:srgbClr val="C0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en-US" altLang="ko-KR" spc="-150" dirty="0" smtClean="0">
                <a:latin typeface="바탕"/>
                <a:ea typeface="바탕"/>
              </a:rPr>
              <a:t>※  </a:t>
            </a:r>
            <a:r>
              <a:rPr lang="ko-KR" altLang="en-US" spc="-150" dirty="0" smtClean="0">
                <a:latin typeface="바탕"/>
                <a:ea typeface="바탕"/>
              </a:rPr>
              <a:t>프로그램은 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“</a:t>
            </a:r>
            <a:r>
              <a:rPr lang="ko-KR" altLang="en-US" spc="-150" dirty="0" smtClean="0">
                <a:solidFill>
                  <a:srgbClr val="0000CC"/>
                </a:solidFill>
                <a:latin typeface="바탕"/>
                <a:ea typeface="바탕"/>
              </a:rPr>
              <a:t> 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  <a:hlinkClick r:id="rId3"/>
              </a:rPr>
              <a:t>www.nec.go.kr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 / </a:t>
            </a:r>
            <a:r>
              <a:rPr lang="ko-KR" altLang="en-US" spc="-150" dirty="0" smtClean="0">
                <a:solidFill>
                  <a:srgbClr val="0000CC"/>
                </a:solidFill>
                <a:latin typeface="바탕"/>
                <a:ea typeface="바탕"/>
              </a:rPr>
              <a:t>분야별정보 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/ </a:t>
            </a:r>
            <a:r>
              <a:rPr lang="ko-KR" altLang="en-US" spc="-150" dirty="0" smtClean="0">
                <a:solidFill>
                  <a:srgbClr val="0000CC"/>
                </a:solidFill>
                <a:latin typeface="바탕"/>
                <a:ea typeface="바탕"/>
              </a:rPr>
              <a:t>정당정치자금 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/ </a:t>
            </a:r>
            <a:r>
              <a:rPr lang="ko-KR" altLang="en-US" spc="-150" dirty="0" smtClean="0">
                <a:solidFill>
                  <a:srgbClr val="0000CC"/>
                </a:solidFill>
                <a:latin typeface="바탕"/>
                <a:ea typeface="바탕"/>
              </a:rPr>
              <a:t>자료실</a:t>
            </a:r>
            <a:r>
              <a:rPr lang="en-US" altLang="ko-KR" spc="-150" dirty="0" smtClean="0">
                <a:solidFill>
                  <a:srgbClr val="0000CC"/>
                </a:solidFill>
                <a:latin typeface="바탕"/>
                <a:ea typeface="바탕"/>
              </a:rPr>
              <a:t>”</a:t>
            </a:r>
            <a:r>
              <a:rPr lang="ko-KR" altLang="en-US" spc="-150" dirty="0" smtClean="0">
                <a:latin typeface="바탕"/>
                <a:ea typeface="바탕"/>
              </a:rPr>
              <a:t>에 게시</a:t>
            </a:r>
            <a:endParaRPr lang="en-US" altLang="ko-KR" spc="-15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다</a:t>
            </a:r>
            <a:r>
              <a:rPr lang="en-US" altLang="ko-KR" sz="2000" b="1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장부 기재요령</a:t>
            </a:r>
            <a:endParaRPr lang="en-US" altLang="ko-KR" sz="2000" b="1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ko-KR" altLang="en-US" dirty="0" smtClean="0">
                <a:latin typeface="바탕"/>
                <a:ea typeface="바탕"/>
              </a:rPr>
              <a:t>시 기 </a:t>
            </a:r>
            <a:r>
              <a:rPr lang="en-US" altLang="ko-KR" dirty="0" smtClean="0">
                <a:latin typeface="바탕"/>
                <a:ea typeface="바탕"/>
              </a:rPr>
              <a:t>: </a:t>
            </a:r>
            <a:r>
              <a:rPr lang="ko-KR" altLang="en-US" b="1" u="sng" dirty="0" smtClean="0">
                <a:solidFill>
                  <a:srgbClr val="FF0000"/>
                </a:solidFill>
                <a:latin typeface="바탕"/>
                <a:ea typeface="바탕"/>
              </a:rPr>
              <a:t>정치자금 수입∙지출이 발생한 때마다</a:t>
            </a:r>
            <a:endParaRPr lang="en-US" altLang="ko-KR" b="1" u="sng" dirty="0" smtClean="0">
              <a:solidFill>
                <a:srgbClr val="FF0000"/>
              </a:solidFill>
              <a:latin typeface="바탕"/>
              <a:ea typeface="바탕"/>
            </a:endParaRPr>
          </a:p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0000CC"/>
                </a:solidFill>
                <a:latin typeface="바탕"/>
                <a:ea typeface="바탕"/>
              </a:rPr>
              <a:t>  </a:t>
            </a: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ko-KR" altLang="en-US" dirty="0" smtClean="0">
                <a:latin typeface="바탕"/>
                <a:ea typeface="바탕"/>
              </a:rPr>
              <a:t>내 용 </a:t>
            </a:r>
            <a:r>
              <a:rPr lang="en-US" altLang="ko-KR" dirty="0" smtClean="0">
                <a:latin typeface="바탕"/>
                <a:ea typeface="바탕"/>
              </a:rPr>
              <a:t>: </a:t>
            </a:r>
            <a:r>
              <a:rPr lang="ko-KR" altLang="en-US" dirty="0" smtClean="0">
                <a:latin typeface="바탕"/>
                <a:ea typeface="바탕"/>
              </a:rPr>
              <a:t>수입∙지출 연월일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spc="-150" dirty="0" smtClean="0">
                <a:latin typeface="바탕"/>
                <a:ea typeface="바탕"/>
              </a:rPr>
              <a:t>금액</a:t>
            </a:r>
            <a:r>
              <a:rPr lang="en-US" altLang="ko-KR" spc="-150" dirty="0" smtClean="0">
                <a:latin typeface="바탕"/>
                <a:ea typeface="바탕"/>
              </a:rPr>
              <a:t>, </a:t>
            </a:r>
            <a:r>
              <a:rPr lang="ko-KR" altLang="en-US" spc="-150" dirty="0" smtClean="0">
                <a:latin typeface="바탕"/>
                <a:ea typeface="바탕"/>
              </a:rPr>
              <a:t>잔액</a:t>
            </a:r>
            <a:r>
              <a:rPr lang="en-US" altLang="ko-KR" spc="-150" dirty="0" smtClean="0">
                <a:latin typeface="바탕"/>
                <a:ea typeface="바탕"/>
              </a:rPr>
              <a:t>, </a:t>
            </a:r>
            <a:r>
              <a:rPr lang="ko-KR" altLang="en-US" spc="-150" dirty="0" smtClean="0">
                <a:latin typeface="바탕"/>
                <a:ea typeface="바탕"/>
              </a:rPr>
              <a:t>수입을 제공한 </a:t>
            </a:r>
            <a:r>
              <a:rPr lang="ko-KR" altLang="en-US" dirty="0" smtClean="0">
                <a:latin typeface="바탕"/>
                <a:ea typeface="바탕"/>
              </a:rPr>
              <a:t>자 및 지출을 받은 자의</a:t>
            </a:r>
            <a:endParaRPr lang="en-US" altLang="ko-KR" dirty="0" smtClean="0">
              <a:latin typeface="바탕"/>
              <a:ea typeface="바탕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         </a:t>
            </a:r>
            <a:r>
              <a:rPr lang="ko-KR" altLang="en-US" dirty="0" smtClean="0">
                <a:latin typeface="바탕"/>
                <a:ea typeface="바탕"/>
              </a:rPr>
              <a:t> </a:t>
            </a:r>
            <a:r>
              <a:rPr lang="ko-KR" altLang="en-US" dirty="0" err="1" smtClean="0">
                <a:latin typeface="바탕"/>
                <a:ea typeface="바탕"/>
              </a:rPr>
              <a:t>인적사항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dirty="0" smtClean="0">
                <a:latin typeface="바탕"/>
                <a:ea typeface="바탕"/>
              </a:rPr>
              <a:t>영수증 일련번호</a:t>
            </a:r>
            <a:r>
              <a:rPr lang="en-US" altLang="ko-KR" dirty="0" smtClean="0">
                <a:latin typeface="바탕"/>
                <a:ea typeface="바탕"/>
              </a:rPr>
              <a:t>(</a:t>
            </a:r>
            <a:r>
              <a:rPr lang="ko-KR" altLang="en-US" dirty="0" smtClean="0">
                <a:latin typeface="바탕"/>
                <a:ea typeface="바탕"/>
              </a:rPr>
              <a:t>지출에 한함</a:t>
            </a:r>
            <a:r>
              <a:rPr lang="en-US" altLang="ko-KR" dirty="0" smtClean="0">
                <a:latin typeface="바탕"/>
                <a:ea typeface="바탕"/>
              </a:rPr>
              <a:t>)</a:t>
            </a: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 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수입 및 지출 </a:t>
            </a:r>
            <a:r>
              <a:rPr lang="ko-KR" altLang="en-US" dirty="0" err="1" smtClean="0">
                <a:solidFill>
                  <a:srgbClr val="FF0000"/>
                </a:solidFill>
                <a:latin typeface="바탕"/>
                <a:ea typeface="바탕"/>
              </a:rPr>
              <a:t>건별로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 기재</a:t>
            </a:r>
            <a:r>
              <a:rPr lang="en-US" altLang="ko-KR" dirty="0" smtClean="0">
                <a:solidFill>
                  <a:srgbClr val="FF0000"/>
                </a:solidFill>
                <a:latin typeface="바탕"/>
                <a:ea typeface="바탕"/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  <a:latin typeface="바탕"/>
                <a:ea typeface="바탕"/>
              </a:rPr>
              <a:t>입력</a:t>
            </a:r>
            <a:r>
              <a:rPr lang="en-US" altLang="ko-KR" dirty="0" smtClean="0">
                <a:solidFill>
                  <a:srgbClr val="FF0000"/>
                </a:solidFill>
                <a:latin typeface="바탕"/>
                <a:ea typeface="바탕"/>
              </a:rPr>
              <a:t>)</a:t>
            </a:r>
            <a:r>
              <a:rPr lang="ko-KR" altLang="en-US" dirty="0" smtClean="0">
                <a:latin typeface="바탕"/>
                <a:ea typeface="바탕"/>
              </a:rPr>
              <a:t>하되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b="1" u="sng" dirty="0" err="1" smtClean="0">
                <a:solidFill>
                  <a:srgbClr val="FF0000"/>
                </a:solidFill>
                <a:latin typeface="바탕"/>
                <a:ea typeface="바탕"/>
              </a:rPr>
              <a:t>계정별</a:t>
            </a:r>
            <a:r>
              <a:rPr lang="ko-KR" altLang="en-US" b="1" u="sng" dirty="0" smtClean="0">
                <a:solidFill>
                  <a:srgbClr val="FF0000"/>
                </a:solidFill>
                <a:latin typeface="바탕"/>
                <a:ea typeface="바탕"/>
              </a:rPr>
              <a:t>∙과목별 </a:t>
            </a:r>
            <a:r>
              <a:rPr lang="ko-KR" altLang="en-US" b="1" u="sng" dirty="0" smtClean="0">
                <a:latin typeface="바탕"/>
                <a:ea typeface="바탕"/>
              </a:rPr>
              <a:t>구분 입력</a:t>
            </a:r>
            <a:r>
              <a:rPr lang="en-US" altLang="ko-KR" b="1" u="sng" dirty="0" smtClean="0">
                <a:latin typeface="바탕"/>
                <a:ea typeface="바탕"/>
              </a:rPr>
              <a:t>(</a:t>
            </a:r>
            <a:r>
              <a:rPr lang="ko-KR" altLang="en-US" b="1" u="sng" dirty="0" smtClean="0">
                <a:latin typeface="바탕"/>
                <a:ea typeface="바탕"/>
              </a:rPr>
              <a:t>기재</a:t>
            </a:r>
            <a:r>
              <a:rPr lang="en-US" altLang="ko-KR" b="1" u="sng" dirty="0" smtClean="0">
                <a:latin typeface="바탕"/>
                <a:ea typeface="바탕"/>
              </a:rPr>
              <a:t>)</a:t>
            </a:r>
            <a:endParaRPr lang="ko-KR" altLang="en-US" b="1" u="sng" dirty="0"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66"/>
            <a:ext cx="7000924" cy="595725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00042"/>
            <a:ext cx="7286676" cy="5857916"/>
          </a:xfrm>
          <a:prstGeom prst="rect">
            <a:avLst/>
          </a:prstGeom>
          <a:solidFill>
            <a:schemeClr val="accent1"/>
          </a:solidFill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23528" y="1052736"/>
            <a:ext cx="8280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4. 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회계장부 기재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1484784"/>
            <a:ext cx="806489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ko-KR" altLang="en-US" sz="2000" b="1" dirty="0" smtClean="0">
                <a:latin typeface="바탕"/>
                <a:ea typeface="바탕"/>
              </a:rPr>
              <a:t>라</a:t>
            </a:r>
            <a:r>
              <a:rPr lang="en-US" altLang="ko-KR" sz="2000" b="1" dirty="0" smtClean="0">
                <a:latin typeface="바탕"/>
                <a:ea typeface="바탕"/>
              </a:rPr>
              <a:t>. </a:t>
            </a:r>
            <a:r>
              <a:rPr lang="ko-KR" altLang="en-US" sz="2000" b="1" dirty="0" err="1" smtClean="0">
                <a:latin typeface="바탕"/>
                <a:ea typeface="바탕"/>
              </a:rPr>
              <a:t>기재시</a:t>
            </a:r>
            <a:r>
              <a:rPr lang="ko-KR" altLang="en-US" sz="2000" b="1" dirty="0" smtClean="0">
                <a:latin typeface="바탕"/>
                <a:ea typeface="바탕"/>
              </a:rPr>
              <a:t> 유의사항</a:t>
            </a:r>
            <a:endParaRPr lang="en-US" altLang="ko-KR" sz="2000" b="1" dirty="0" smtClean="0">
              <a:latin typeface="바탕"/>
              <a:ea typeface="바탕"/>
            </a:endParaRPr>
          </a:p>
          <a:p>
            <a:pPr algn="just">
              <a:lnSpc>
                <a:spcPct val="25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ko-KR" altLang="en-US" b="1" u="sng" spc="-150" dirty="0" smtClean="0">
                <a:latin typeface="바탕"/>
                <a:ea typeface="바탕"/>
              </a:rPr>
              <a:t>정치자금의 </a:t>
            </a:r>
            <a:r>
              <a:rPr lang="ko-KR" altLang="en-US" b="1" u="sng" spc="-150" dirty="0" err="1" smtClean="0">
                <a:latin typeface="바탕"/>
                <a:ea typeface="바탕"/>
              </a:rPr>
              <a:t>수입ㆍ지출이</a:t>
            </a:r>
            <a:r>
              <a:rPr lang="ko-KR" altLang="en-US" b="1" u="sng" spc="-150" dirty="0" smtClean="0">
                <a:latin typeface="바탕"/>
                <a:ea typeface="바탕"/>
              </a:rPr>
              <a:t> 있는 때마다</a:t>
            </a:r>
            <a:r>
              <a:rPr lang="ko-KR" altLang="en-US" spc="-150" dirty="0" smtClean="0">
                <a:latin typeface="바탕"/>
                <a:ea typeface="바탕"/>
              </a:rPr>
              <a:t>  회계장부에  </a:t>
            </a:r>
            <a:r>
              <a:rPr lang="ko-KR" altLang="en-US" b="1" u="sng" spc="-150" dirty="0" smtClean="0">
                <a:solidFill>
                  <a:srgbClr val="C00000"/>
                </a:solidFill>
                <a:latin typeface="바탕"/>
                <a:ea typeface="바탕"/>
              </a:rPr>
              <a:t>상세내역을 기재하여야 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/>
                <a:ea typeface="바탕"/>
              </a:rPr>
              <a:t> </a:t>
            </a:r>
            <a:r>
              <a:rPr lang="ko-KR" altLang="en-US" spc="-150" dirty="0" smtClean="0">
                <a:latin typeface="바탕"/>
                <a:ea typeface="바탕"/>
              </a:rPr>
              <a:t>하며</a:t>
            </a:r>
            <a:r>
              <a:rPr lang="en-US" altLang="ko-KR" spc="-150" dirty="0" smtClean="0">
                <a:latin typeface="바탕"/>
                <a:ea typeface="바탕"/>
              </a:rPr>
              <a:t>,</a:t>
            </a:r>
          </a:p>
          <a:p>
            <a:pPr algn="just">
              <a:lnSpc>
                <a:spcPct val="250000"/>
              </a:lnSpc>
            </a:pPr>
            <a:r>
              <a:rPr lang="en-US" altLang="ko-KR" spc="-150" dirty="0" smtClean="0">
                <a:latin typeface="바탕"/>
                <a:ea typeface="바탕"/>
              </a:rPr>
              <a:t>     </a:t>
            </a:r>
            <a:r>
              <a:rPr lang="ko-KR" altLang="en-US" spc="-150" dirty="0" smtClean="0">
                <a:latin typeface="바탕"/>
                <a:ea typeface="바탕"/>
              </a:rPr>
              <a:t>며칠간의 </a:t>
            </a:r>
            <a:r>
              <a:rPr lang="ko-KR" altLang="en-US" spc="-150" dirty="0" err="1" smtClean="0">
                <a:latin typeface="바탕"/>
                <a:ea typeface="바탕"/>
              </a:rPr>
              <a:t>수입ㆍ지출</a:t>
            </a:r>
            <a:r>
              <a:rPr lang="ko-KR" altLang="en-US" spc="-150" dirty="0" smtClean="0">
                <a:latin typeface="바탕"/>
                <a:ea typeface="바탕"/>
              </a:rPr>
              <a:t> 건을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한꺼번에 모아서 </a:t>
            </a:r>
            <a:r>
              <a:rPr lang="en-US" altLang="ko-KR" b="1" spc="-150" dirty="0" smtClean="0">
                <a:solidFill>
                  <a:srgbClr val="0000CC"/>
                </a:solidFill>
                <a:latin typeface="바탕"/>
                <a:ea typeface="바탕"/>
              </a:rPr>
              <a:t>1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건으로 처리해서는 아니 됨</a:t>
            </a:r>
            <a:r>
              <a:rPr lang="en-US" altLang="ko-KR" b="1" spc="-150" dirty="0" smtClean="0">
                <a:solidFill>
                  <a:srgbClr val="0000CC"/>
                </a:solidFill>
                <a:latin typeface="바탕"/>
                <a:ea typeface="바탕"/>
              </a:rPr>
              <a:t>.</a:t>
            </a:r>
          </a:p>
          <a:p>
            <a:pPr algn="just">
              <a:lnSpc>
                <a:spcPct val="25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ko-KR" altLang="en-US" spc="-150" dirty="0" smtClean="0">
                <a:latin typeface="바탕"/>
                <a:ea typeface="바탕"/>
              </a:rPr>
              <a:t>계약금</a:t>
            </a:r>
            <a:r>
              <a:rPr lang="en-US" altLang="ko-KR" spc="-150" dirty="0" smtClean="0">
                <a:latin typeface="바탕"/>
                <a:ea typeface="바탕"/>
              </a:rPr>
              <a:t>∙</a:t>
            </a:r>
            <a:r>
              <a:rPr lang="ko-KR" altLang="en-US" spc="-150" dirty="0" smtClean="0">
                <a:latin typeface="바탕"/>
                <a:ea typeface="바탕"/>
              </a:rPr>
              <a:t>중도금∙잔금 등 분할 </a:t>
            </a:r>
            <a:r>
              <a:rPr lang="ko-KR" altLang="en-US" spc="-150" dirty="0" err="1" smtClean="0">
                <a:latin typeface="바탕"/>
                <a:ea typeface="바탕"/>
              </a:rPr>
              <a:t>지출시에도</a:t>
            </a:r>
            <a:r>
              <a:rPr lang="ko-KR" altLang="en-US" spc="-150" dirty="0" smtClean="0">
                <a:latin typeface="바탕"/>
                <a:ea typeface="바탕"/>
              </a:rPr>
              <a:t>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실제 </a:t>
            </a:r>
            <a:r>
              <a:rPr lang="ko-KR" altLang="en-US" b="1" spc="-150" dirty="0" err="1" smtClean="0">
                <a:solidFill>
                  <a:srgbClr val="FF0000"/>
                </a:solidFill>
                <a:latin typeface="바탕"/>
                <a:ea typeface="바탕"/>
              </a:rPr>
              <a:t>지출시마다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r>
              <a:rPr lang="ko-KR" altLang="en-US" spc="-150" dirty="0" smtClean="0">
                <a:latin typeface="바탕"/>
                <a:ea typeface="바탕"/>
              </a:rPr>
              <a:t> 기재함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</a:p>
          <a:p>
            <a:pPr algn="just">
              <a:lnSpc>
                <a:spcPct val="25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ko-KR" altLang="en-US" spc="-150" dirty="0" smtClean="0">
                <a:latin typeface="바탕"/>
                <a:ea typeface="바탕"/>
              </a:rPr>
              <a:t>회계관리 프로그램 </a:t>
            </a:r>
            <a:r>
              <a:rPr lang="ko-KR" altLang="en-US" spc="-150" dirty="0" err="1" smtClean="0">
                <a:latin typeface="바탕"/>
                <a:ea typeface="바탕"/>
              </a:rPr>
              <a:t>이용시</a:t>
            </a:r>
            <a:r>
              <a:rPr lang="ko-KR" altLang="en-US" spc="-150" dirty="0" smtClean="0">
                <a:latin typeface="바탕"/>
                <a:ea typeface="바탕"/>
              </a:rPr>
              <a:t>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입력자료는 별도 저장장치에 보관</a:t>
            </a:r>
            <a:r>
              <a:rPr lang="ko-KR" altLang="en-US" spc="-150" dirty="0" smtClean="0">
                <a:latin typeface="바탕"/>
                <a:ea typeface="바탕"/>
              </a:rPr>
              <a:t>하여 </a:t>
            </a:r>
            <a:r>
              <a:rPr lang="ko-KR" altLang="en-US" dirty="0" smtClean="0">
                <a:latin typeface="바탕"/>
                <a:ea typeface="바탕"/>
              </a:rPr>
              <a:t>자료유실 예방</a:t>
            </a:r>
            <a:endParaRPr lang="en-US" altLang="ko-KR" b="1" dirty="0" smtClean="0">
              <a:solidFill>
                <a:srgbClr val="FF0000"/>
              </a:solidFill>
              <a:latin typeface="HY그래픽M" pitchFamily="18" charset="-127"/>
              <a:ea typeface="HY그래픽M" pitchFamily="18" charset="-127"/>
            </a:endParaRPr>
          </a:p>
          <a:p>
            <a:pPr algn="just">
              <a:lnSpc>
                <a:spcPct val="25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ko-KR" altLang="en-US" b="1" u="sng" dirty="0" err="1" smtClean="0">
                <a:solidFill>
                  <a:srgbClr val="C00000"/>
                </a:solidFill>
                <a:latin typeface="바탕"/>
                <a:ea typeface="바탕"/>
              </a:rPr>
              <a:t>금전외의</a:t>
            </a:r>
            <a:r>
              <a:rPr lang="ko-KR" altLang="en-US" b="1" u="sng" dirty="0" smtClean="0">
                <a:solidFill>
                  <a:srgbClr val="C00000"/>
                </a:solidFill>
                <a:latin typeface="바탕"/>
                <a:ea typeface="바탕"/>
              </a:rPr>
              <a:t> 재산상의 이익</a:t>
            </a:r>
            <a:r>
              <a:rPr lang="ko-KR" altLang="en-US" dirty="0" smtClean="0">
                <a:latin typeface="바탕"/>
                <a:ea typeface="바탕"/>
              </a:rPr>
              <a:t>을</a:t>
            </a:r>
            <a:r>
              <a:rPr lang="ko-KR" altLang="en-US" spc="-150" dirty="0" smtClean="0">
                <a:latin typeface="바탕"/>
                <a:ea typeface="바탕"/>
              </a:rPr>
              <a:t> 수입∙지출하는 경우 </a:t>
            </a:r>
            <a:r>
              <a:rPr lang="ko-KR" altLang="en-US" dirty="0" smtClean="0">
                <a:latin typeface="바탕"/>
                <a:ea typeface="바탕"/>
              </a:rPr>
              <a:t>그 품명 및 가액 </a:t>
            </a:r>
            <a:r>
              <a:rPr lang="ko-KR" altLang="en-US" spc="-150" dirty="0" smtClean="0">
                <a:latin typeface="바탕"/>
                <a:ea typeface="바탕"/>
              </a:rPr>
              <a:t>기재하여야 </a:t>
            </a:r>
            <a:r>
              <a:rPr lang="ko-KR" altLang="en-US" dirty="0" smtClean="0">
                <a:latin typeface="바탕"/>
                <a:ea typeface="바탕"/>
              </a:rPr>
              <a:t>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1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480720" cy="648072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 Ⅵ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정치자금 회계처리 원칙</a:t>
            </a:r>
            <a:endParaRPr lang="ko-KR" alt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23528" y="1052737"/>
            <a:ext cx="828092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 dirty="0" smtClean="0">
                <a:latin typeface="바탕"/>
                <a:ea typeface="바탕"/>
              </a:rPr>
              <a:t>5. </a:t>
            </a:r>
            <a:r>
              <a:rPr lang="ko-KR" altLang="en-US" sz="2000" b="1" dirty="0" smtClean="0">
                <a:latin typeface="바탕"/>
                <a:ea typeface="바탕"/>
              </a:rPr>
              <a:t>영수증 등 증빙서류 구비∙정리</a:t>
            </a:r>
            <a:endParaRPr lang="en-US" altLang="ko-KR" sz="2000" b="1" dirty="0" smtClean="0"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b="1" dirty="0" smtClean="0">
                <a:latin typeface="바탕"/>
                <a:ea typeface="바탕"/>
              </a:rPr>
              <a:t>  가</a:t>
            </a:r>
            <a:r>
              <a:rPr lang="en-US" altLang="ko-KR" sz="2000" b="1" dirty="0" smtClean="0">
                <a:latin typeface="바탕"/>
                <a:ea typeface="바탕"/>
              </a:rPr>
              <a:t>. </a:t>
            </a:r>
            <a:r>
              <a:rPr lang="ko-KR" altLang="en-US" sz="2000" b="1" dirty="0" smtClean="0">
                <a:latin typeface="바탕"/>
                <a:ea typeface="바탕"/>
              </a:rPr>
              <a:t>구비원칙</a:t>
            </a:r>
            <a:endParaRPr lang="en-US" altLang="ko-KR" sz="2000" b="1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• </a:t>
            </a:r>
            <a:r>
              <a:rPr lang="ko-KR" altLang="en-US" spc="-150" dirty="0" smtClean="0">
                <a:latin typeface="바탕"/>
                <a:ea typeface="바탕"/>
              </a:rPr>
              <a:t>회계책임자는 정치자금 </a:t>
            </a:r>
            <a:r>
              <a:rPr lang="ko-KR" altLang="en-US" b="1" u="sng" spc="-150" dirty="0" err="1" smtClean="0">
                <a:solidFill>
                  <a:srgbClr val="FF0000"/>
                </a:solidFill>
                <a:latin typeface="바탕"/>
                <a:ea typeface="바탕"/>
              </a:rPr>
              <a:t>지출시</a:t>
            </a:r>
            <a:r>
              <a:rPr lang="ko-KR" altLang="en-US" b="1" u="sng" spc="-150" dirty="0" smtClean="0">
                <a:solidFill>
                  <a:srgbClr val="FF0000"/>
                </a:solidFill>
                <a:latin typeface="바탕"/>
                <a:ea typeface="바탕"/>
              </a:rPr>
              <a:t> 마다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 </a:t>
            </a:r>
            <a:r>
              <a:rPr lang="en-US" altLang="ko-KR" b="1" spc="-150" dirty="0" smtClean="0">
                <a:solidFill>
                  <a:srgbClr val="0000CC"/>
                </a:solidFill>
                <a:latin typeface="바탕"/>
                <a:ea typeface="바탕"/>
              </a:rPr>
              <a:t>‘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/>
                <a:ea typeface="바탕"/>
              </a:rPr>
              <a:t>영수증 그 밖의 증빙서류</a:t>
            </a:r>
            <a:r>
              <a:rPr lang="en-US" altLang="ko-KR" b="1" spc="-150" dirty="0" smtClean="0">
                <a:solidFill>
                  <a:srgbClr val="0000CC"/>
                </a:solidFill>
                <a:latin typeface="바탕"/>
                <a:ea typeface="바탕"/>
              </a:rPr>
              <a:t>’</a:t>
            </a:r>
            <a:r>
              <a:rPr lang="ko-KR" altLang="en-US" spc="-150" dirty="0" smtClean="0">
                <a:latin typeface="바탕"/>
                <a:ea typeface="바탕"/>
              </a:rPr>
              <a:t>를 </a:t>
            </a:r>
            <a:r>
              <a:rPr lang="ko-KR" altLang="en-US" dirty="0" smtClean="0">
                <a:latin typeface="바탕"/>
                <a:ea typeface="바탕"/>
              </a:rPr>
              <a:t>구비하여야 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altLang="ko-KR" sz="1600" b="1" dirty="0" smtClean="0">
                <a:latin typeface="바탕"/>
                <a:ea typeface="바탕"/>
              </a:rPr>
              <a:t>      ☞ </a:t>
            </a:r>
            <a:r>
              <a:rPr lang="ko-KR" altLang="en-US" sz="1600" b="1" dirty="0" smtClean="0">
                <a:latin typeface="바탕"/>
                <a:ea typeface="바탕"/>
              </a:rPr>
              <a:t>세금계산서 등 </a:t>
            </a:r>
            <a:r>
              <a:rPr lang="ko-KR" altLang="en-US" sz="1600" b="1" dirty="0" err="1" smtClean="0">
                <a:latin typeface="바탕"/>
                <a:ea typeface="바탕"/>
              </a:rPr>
              <a:t>미첨부하고</a:t>
            </a:r>
            <a:r>
              <a:rPr lang="en-US" altLang="ko-KR" sz="1600" b="1" dirty="0" smtClean="0">
                <a:latin typeface="바탕"/>
                <a:ea typeface="바탕"/>
              </a:rPr>
              <a:t> </a:t>
            </a:r>
            <a:r>
              <a:rPr lang="ko-KR" altLang="en-US" sz="1600" b="1" u="sng" dirty="0" err="1" smtClean="0">
                <a:solidFill>
                  <a:srgbClr val="0000CC"/>
                </a:solidFill>
                <a:latin typeface="바탕"/>
                <a:ea typeface="바탕"/>
              </a:rPr>
              <a:t>무통장입금증만</a:t>
            </a:r>
            <a:r>
              <a:rPr lang="ko-KR" altLang="en-US" sz="1600" b="1" u="sng" dirty="0" smtClean="0">
                <a:solidFill>
                  <a:srgbClr val="0000CC"/>
                </a:solidFill>
                <a:latin typeface="바탕"/>
                <a:ea typeface="바탕"/>
              </a:rPr>
              <a:t> 제출시 영수증 등 미제출로 간주됨</a:t>
            </a:r>
            <a:r>
              <a:rPr lang="en-US" altLang="ko-KR" sz="1600" b="1" u="sng" dirty="0" smtClean="0">
                <a:solidFill>
                  <a:srgbClr val="0000CC"/>
                </a:solidFill>
                <a:latin typeface="바탕"/>
                <a:ea typeface="바탕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• </a:t>
            </a:r>
            <a:r>
              <a:rPr lang="ko-KR" altLang="en-US" spc="-150" dirty="0" smtClean="0">
                <a:latin typeface="바탕"/>
                <a:ea typeface="바탕"/>
              </a:rPr>
              <a:t>다만</a:t>
            </a:r>
            <a:r>
              <a:rPr lang="en-US" altLang="ko-KR" spc="-150" dirty="0" smtClean="0">
                <a:latin typeface="바탕"/>
                <a:ea typeface="바탕"/>
              </a:rPr>
              <a:t>, </a:t>
            </a:r>
            <a:r>
              <a:rPr lang="ko-KR" altLang="en-US" spc="-150" dirty="0" smtClean="0">
                <a:latin typeface="바탕"/>
                <a:ea typeface="바탕"/>
              </a:rPr>
              <a:t>아래 사항은 영수증 등을 구비하지 아니할 수 있으나</a:t>
            </a:r>
            <a:r>
              <a:rPr lang="en-US" altLang="ko-KR" spc="-150" dirty="0" smtClean="0">
                <a:latin typeface="바탕"/>
                <a:ea typeface="바탕"/>
              </a:rPr>
              <a:t>, </a:t>
            </a:r>
            <a:r>
              <a:rPr lang="ko-KR" altLang="en-US" spc="-150" dirty="0" smtClean="0">
                <a:latin typeface="바탕"/>
                <a:ea typeface="바탕"/>
              </a:rPr>
              <a:t>이 경우 회계책임자는</a:t>
            </a:r>
            <a:endParaRPr lang="en-US" altLang="ko-KR" spc="-150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spc="-150" dirty="0" smtClean="0">
                <a:latin typeface="바탕"/>
                <a:ea typeface="바탕"/>
              </a:rPr>
              <a:t>       </a:t>
            </a:r>
            <a:r>
              <a:rPr lang="ko-KR" altLang="en-US" spc="-150" dirty="0" smtClean="0">
                <a:latin typeface="바탕"/>
                <a:ea typeface="바탕"/>
              </a:rPr>
              <a:t> </a:t>
            </a:r>
            <a:r>
              <a:rPr lang="en-US" altLang="ko-KR" spc="-150" dirty="0" smtClean="0">
                <a:latin typeface="바탕"/>
                <a:ea typeface="바탕"/>
              </a:rPr>
              <a:t>1</a:t>
            </a:r>
            <a:r>
              <a:rPr lang="ko-KR" altLang="en-US" spc="-150" dirty="0" smtClean="0">
                <a:latin typeface="바탕"/>
                <a:ea typeface="바탕"/>
              </a:rPr>
              <a:t>차 수령인의 수령증을 받고 그 명세와 사유를 회계장부에 기재하여야 </a:t>
            </a:r>
            <a:r>
              <a:rPr lang="ko-KR" altLang="en-US" dirty="0" smtClean="0">
                <a:latin typeface="바탕"/>
                <a:ea typeface="바탕"/>
              </a:rPr>
              <a:t>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</a:p>
          <a:p>
            <a:pPr algn="just">
              <a:lnSpc>
                <a:spcPct val="200000"/>
              </a:lnSpc>
            </a:pP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endParaRPr lang="en-US" altLang="ko-KR" dirty="0" smtClean="0">
              <a:latin typeface="바탕"/>
              <a:ea typeface="바탕"/>
            </a:endParaRPr>
          </a:p>
          <a:p>
            <a:pPr algn="just"/>
            <a:endParaRPr lang="en-US" altLang="ko-KR" sz="800" dirty="0" smtClean="0">
              <a:latin typeface="바탕"/>
              <a:ea typeface="바탕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221088"/>
            <a:ext cx="7416824" cy="160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480720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Ⅳ.</a:t>
            </a:r>
            <a:r>
              <a:rPr lang="ko-KR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회계처리 원칙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3995936" y="1844824"/>
            <a:ext cx="1631950" cy="2193925"/>
            <a:chOff x="2224" y="862"/>
            <a:chExt cx="1069" cy="1441"/>
          </a:xfrm>
        </p:grpSpPr>
        <p:pic>
          <p:nvPicPr>
            <p:cNvPr id="13" name="Picture 43" descr="01-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28" y="862"/>
              <a:ext cx="1065" cy="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44" descr="02-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24" y="1379"/>
              <a:ext cx="1065" cy="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1979712" y="1844824"/>
            <a:ext cx="1625600" cy="2197100"/>
            <a:chOff x="1202" y="862"/>
            <a:chExt cx="1065" cy="1441"/>
          </a:xfrm>
        </p:grpSpPr>
        <p:pic>
          <p:nvPicPr>
            <p:cNvPr id="16" name="Picture 46" descr="01-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02" y="862"/>
              <a:ext cx="1065" cy="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47" descr="02-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02" y="1379"/>
              <a:ext cx="1065" cy="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48"/>
          <p:cNvGrpSpPr>
            <a:grpSpLocks/>
          </p:cNvGrpSpPr>
          <p:nvPr/>
        </p:nvGrpSpPr>
        <p:grpSpPr bwMode="auto">
          <a:xfrm>
            <a:off x="6228184" y="1844824"/>
            <a:ext cx="1625600" cy="2190750"/>
            <a:chOff x="3254" y="862"/>
            <a:chExt cx="1065" cy="1437"/>
          </a:xfrm>
        </p:grpSpPr>
        <p:pic>
          <p:nvPicPr>
            <p:cNvPr id="19" name="Picture 49" descr="01-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54" y="862"/>
              <a:ext cx="1065" cy="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50" descr="0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264" y="1406"/>
              <a:ext cx="1043" cy="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467544" y="2348880"/>
            <a:ext cx="1411287" cy="611187"/>
            <a:chOff x="289" y="1249"/>
            <a:chExt cx="889" cy="385"/>
          </a:xfrm>
        </p:grpSpPr>
        <p:pic>
          <p:nvPicPr>
            <p:cNvPr id="22" name="Picture 54" descr="0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89" y="1249"/>
              <a:ext cx="889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55" descr="00-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1" y="1344"/>
              <a:ext cx="499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Group 64"/>
          <p:cNvGrpSpPr>
            <a:grpSpLocks/>
          </p:cNvGrpSpPr>
          <p:nvPr/>
        </p:nvGrpSpPr>
        <p:grpSpPr bwMode="auto">
          <a:xfrm>
            <a:off x="467544" y="4149080"/>
            <a:ext cx="1411287" cy="611188"/>
            <a:chOff x="289" y="2296"/>
            <a:chExt cx="889" cy="385"/>
          </a:xfrm>
        </p:grpSpPr>
        <p:pic>
          <p:nvPicPr>
            <p:cNvPr id="33" name="Picture 65" descr="0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89" y="2296"/>
              <a:ext cx="889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66" descr="00-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31" y="2387"/>
              <a:ext cx="499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TextBox 34"/>
          <p:cNvSpPr txBox="1"/>
          <p:nvPr/>
        </p:nvSpPr>
        <p:spPr>
          <a:xfrm>
            <a:off x="1763688" y="4149080"/>
            <a:ext cx="700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tx2"/>
                </a:solidFill>
                <a:latin typeface="바탕" pitchFamily="18" charset="-127"/>
                <a:ea typeface="바탕" pitchFamily="18" charset="-127"/>
              </a:rPr>
              <a:t>• </a:t>
            </a:r>
            <a:r>
              <a:rPr lang="ko-KR" altLang="en-US" b="1" dirty="0" smtClean="0">
                <a:solidFill>
                  <a:schemeClr val="tx2"/>
                </a:solidFill>
                <a:latin typeface="바탕" pitchFamily="18" charset="-127"/>
                <a:ea typeface="바탕" pitchFamily="18" charset="-127"/>
              </a:rPr>
              <a:t>과세사업자 여부는 당해 사업자에게 확인하거나</a:t>
            </a:r>
            <a:r>
              <a:rPr lang="en-US" altLang="ko-KR" b="1" dirty="0" smtClean="0">
                <a:solidFill>
                  <a:schemeClr val="tx2"/>
                </a:solidFill>
                <a:latin typeface="바탕" pitchFamily="18" charset="-127"/>
                <a:ea typeface="바탕" pitchFamily="18" charset="-127"/>
              </a:rPr>
              <a:t>, </a:t>
            </a:r>
          </a:p>
          <a:p>
            <a:pPr algn="just"/>
            <a:r>
              <a:rPr lang="en-US" altLang="ko-KR" b="1" dirty="0" smtClean="0">
                <a:solidFill>
                  <a:schemeClr val="tx2"/>
                </a:solidFill>
                <a:latin typeface="바탕" pitchFamily="18" charset="-127"/>
                <a:ea typeface="바탕" pitchFamily="18" charset="-127"/>
              </a:rPr>
              <a:t>• </a:t>
            </a:r>
            <a:r>
              <a:rPr lang="ko-KR" altLang="en-US" b="1" dirty="0" smtClean="0">
                <a:solidFill>
                  <a:schemeClr val="tx2"/>
                </a:solidFill>
                <a:latin typeface="바탕" pitchFamily="18" charset="-127"/>
                <a:ea typeface="바탕" pitchFamily="18" charset="-127"/>
              </a:rPr>
              <a:t>국세청 </a:t>
            </a:r>
            <a:r>
              <a:rPr lang="ko-KR" altLang="en-US" b="1" dirty="0" err="1" smtClean="0">
                <a:solidFill>
                  <a:schemeClr val="tx2"/>
                </a:solidFill>
                <a:latin typeface="바탕" pitchFamily="18" charset="-127"/>
                <a:ea typeface="바탕" pitchFamily="18" charset="-127"/>
              </a:rPr>
              <a:t>홈택스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en-US" altLang="ko-KR" sz="1600" b="1" u="sng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hlinkClick r:id="rId12"/>
              </a:rPr>
              <a:t>www.hometax.go.kr</a:t>
            </a:r>
            <a:r>
              <a:rPr lang="en-US" altLang="ko-KR" sz="1600" b="1" u="sng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, ‘</a:t>
            </a:r>
            <a:r>
              <a:rPr lang="ko-KR" altLang="en-US" sz="1600" b="1" u="sng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사업자등록번호로 조회</a:t>
            </a:r>
            <a:r>
              <a:rPr lang="en-US" altLang="ko-KR" sz="1600" b="1" u="sng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’</a:t>
            </a:r>
            <a:r>
              <a:rPr lang="en-US" altLang="ko-KR" sz="1600" b="1" spc="-150" dirty="0" smtClean="0">
                <a:solidFill>
                  <a:schemeClr val="tx2"/>
                </a:solidFill>
                <a:latin typeface="바탕" pitchFamily="18" charset="-127"/>
                <a:ea typeface="바탕" pitchFamily="18" charset="-127"/>
              </a:rPr>
              <a:t>)</a:t>
            </a:r>
            <a:r>
              <a:rPr lang="ko-KR" altLang="en-US" b="1" dirty="0" smtClean="0">
                <a:solidFill>
                  <a:schemeClr val="tx2"/>
                </a:solidFill>
                <a:latin typeface="바탕" pitchFamily="18" charset="-127"/>
                <a:ea typeface="바탕" pitchFamily="18" charset="-127"/>
              </a:rPr>
              <a:t>에서 조회</a:t>
            </a:r>
            <a:endParaRPr lang="ko-KR" altLang="en-US" b="1" dirty="0">
              <a:solidFill>
                <a:schemeClr val="tx2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7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480720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Ⅳ.</a:t>
            </a:r>
            <a:r>
              <a:rPr lang="ko-KR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회계처리 원칙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3528" y="1052737"/>
            <a:ext cx="82809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000" b="1" dirty="0" smtClean="0">
                <a:latin typeface="바탕"/>
                <a:ea typeface="바탕"/>
              </a:rPr>
              <a:t>5. </a:t>
            </a:r>
            <a:r>
              <a:rPr lang="ko-KR" altLang="en-US" sz="2000" b="1" dirty="0" smtClean="0">
                <a:latin typeface="바탕"/>
                <a:ea typeface="바탕"/>
              </a:rPr>
              <a:t>영수증 등 증빙서류 구비∙정리    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바탕"/>
                <a:ea typeface="바탕"/>
              </a:rPr>
              <a:t>‘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바탕"/>
                <a:ea typeface="바탕"/>
              </a:rPr>
              <a:t>적법한 영수증 구비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바탕"/>
                <a:ea typeface="바탕"/>
              </a:rPr>
              <a:t>’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바탕"/>
                <a:ea typeface="바탕"/>
              </a:rPr>
              <a:t>가 핵심</a:t>
            </a:r>
            <a:endParaRPr lang="en-US" altLang="ko-KR" sz="2000" b="1" u="sng" dirty="0" smtClean="0">
              <a:solidFill>
                <a:srgbClr val="C00000"/>
              </a:solidFill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b="1" dirty="0" smtClean="0">
                <a:latin typeface="바탕"/>
                <a:ea typeface="바탕"/>
              </a:rPr>
              <a:t>  나</a:t>
            </a:r>
            <a:r>
              <a:rPr lang="en-US" altLang="ko-KR" sz="2000" b="1" dirty="0" smtClean="0">
                <a:latin typeface="바탕"/>
                <a:ea typeface="바탕"/>
              </a:rPr>
              <a:t>. </a:t>
            </a:r>
            <a:r>
              <a:rPr lang="ko-KR" altLang="en-US" sz="2000" b="1" dirty="0" smtClean="0">
                <a:latin typeface="바탕"/>
                <a:ea typeface="바탕"/>
              </a:rPr>
              <a:t>구비요령</a:t>
            </a:r>
            <a:endParaRPr lang="en-US" altLang="ko-KR" sz="800" dirty="0" smtClean="0">
              <a:latin typeface="바탕"/>
              <a:ea typeface="바탕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5536" y="4797152"/>
            <a:ext cx="828092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000" b="1" dirty="0" smtClean="0">
                <a:latin typeface="바탕"/>
                <a:ea typeface="바탕"/>
              </a:rPr>
              <a:t> 다</a:t>
            </a:r>
            <a:r>
              <a:rPr lang="en-US" altLang="ko-KR" sz="2000" b="1" dirty="0" smtClean="0">
                <a:latin typeface="바탕"/>
                <a:ea typeface="바탕"/>
              </a:rPr>
              <a:t>. </a:t>
            </a:r>
            <a:r>
              <a:rPr lang="ko-KR" altLang="en-US" sz="2000" b="1" dirty="0" smtClean="0">
                <a:latin typeface="바탕"/>
                <a:ea typeface="바탕"/>
              </a:rPr>
              <a:t>구비 시 유의사항</a:t>
            </a:r>
            <a:endParaRPr lang="en-US" altLang="ko-KR" sz="2000" b="1" dirty="0" smtClean="0"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  • </a:t>
            </a:r>
            <a:r>
              <a:rPr lang="ko-KR" altLang="en-US" dirty="0" smtClean="0">
                <a:latin typeface="바탕"/>
                <a:ea typeface="바탕"/>
              </a:rPr>
              <a:t>계좌입금 </a:t>
            </a:r>
            <a:r>
              <a:rPr lang="ko-KR" altLang="en-US" dirty="0" err="1" smtClean="0">
                <a:latin typeface="바탕"/>
                <a:ea typeface="바탕"/>
              </a:rPr>
              <a:t>지급시</a:t>
            </a:r>
            <a:r>
              <a:rPr lang="ko-KR" altLang="en-US" dirty="0" smtClean="0">
                <a:latin typeface="바탕"/>
                <a:ea typeface="바탕"/>
              </a:rPr>
              <a:t> </a:t>
            </a:r>
            <a:r>
              <a:rPr lang="ko-KR" altLang="en-US" dirty="0" err="1" smtClean="0">
                <a:latin typeface="바탕"/>
                <a:ea typeface="바탕"/>
              </a:rPr>
              <a:t>무통장입금증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dirty="0" smtClean="0">
                <a:latin typeface="바탕"/>
                <a:ea typeface="바탕"/>
              </a:rPr>
              <a:t>거래이체내역서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dirty="0" smtClean="0">
                <a:latin typeface="바탕"/>
                <a:ea typeface="바탕"/>
              </a:rPr>
              <a:t>계좌사본 외에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세금계산서</a:t>
            </a:r>
            <a:endParaRPr lang="en-US" altLang="ko-KR" b="1" dirty="0" smtClean="0">
              <a:solidFill>
                <a:srgbClr val="FF0000"/>
              </a:solidFill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en-US" altLang="ko-KR" b="1" dirty="0" smtClean="0">
                <a:solidFill>
                  <a:srgbClr val="FF0000"/>
                </a:solidFill>
                <a:latin typeface="바탕"/>
                <a:ea typeface="바탕"/>
              </a:rPr>
              <a:t>    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등의 영수증을 함께 구비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dirty="0" smtClean="0">
                <a:latin typeface="바탕"/>
                <a:ea typeface="바탕"/>
              </a:rPr>
              <a:t>증빙서류철에 </a:t>
            </a:r>
            <a:r>
              <a:rPr lang="en-US" altLang="ko-KR" dirty="0" smtClean="0">
                <a:latin typeface="바탕"/>
                <a:ea typeface="바탕"/>
              </a:rPr>
              <a:t> </a:t>
            </a:r>
            <a:r>
              <a:rPr lang="ko-KR" altLang="en-US" dirty="0" err="1" smtClean="0">
                <a:latin typeface="바탕"/>
                <a:ea typeface="바탕"/>
              </a:rPr>
              <a:t>편철</a:t>
            </a:r>
            <a:r>
              <a:rPr lang="ko-KR" altLang="en-US" dirty="0" smtClean="0">
                <a:latin typeface="바탕"/>
                <a:ea typeface="바탕"/>
              </a:rPr>
              <a:t>∙관리하여야 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pc="-150" dirty="0" smtClean="0">
                <a:latin typeface="바탕"/>
                <a:ea typeface="바탕"/>
              </a:rPr>
              <a:t>    • </a:t>
            </a:r>
            <a:r>
              <a:rPr lang="ko-KR" altLang="en-US" spc="-150" dirty="0" err="1" smtClean="0">
                <a:latin typeface="바탕"/>
                <a:ea typeface="바탕"/>
              </a:rPr>
              <a:t>세금계산서등으로</a:t>
            </a:r>
            <a:r>
              <a:rPr lang="ko-KR" altLang="en-US" spc="-150" dirty="0" smtClean="0">
                <a:latin typeface="바탕"/>
                <a:ea typeface="바탕"/>
              </a:rPr>
              <a:t> 지출내역 알 수 없는 경우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세부지출명세서 별도작성</a:t>
            </a:r>
            <a:r>
              <a:rPr lang="en-US" altLang="ko-KR" b="1" spc="-150" dirty="0" smtClean="0">
                <a:solidFill>
                  <a:srgbClr val="FF0000"/>
                </a:solidFill>
                <a:latin typeface="바탕"/>
                <a:ea typeface="바탕"/>
              </a:rPr>
              <a:t>,  </a:t>
            </a:r>
            <a:r>
              <a:rPr lang="ko-KR" altLang="en-US" b="1" spc="-150" dirty="0" err="1" smtClean="0">
                <a:solidFill>
                  <a:srgbClr val="FF0000"/>
                </a:solidFill>
                <a:latin typeface="바탕"/>
                <a:ea typeface="바탕"/>
              </a:rPr>
              <a:t>편철ㆍ보관</a:t>
            </a:r>
            <a:endParaRPr lang="en-US" altLang="ko-KR" b="1" spc="-150" dirty="0" smtClean="0">
              <a:solidFill>
                <a:srgbClr val="FF0000"/>
              </a:solidFill>
              <a:latin typeface="바탕"/>
              <a:ea typeface="바탕"/>
            </a:endParaRPr>
          </a:p>
        </p:txBody>
      </p:sp>
      <p:sp>
        <p:nvSpPr>
          <p:cNvPr id="21" name="오른쪽 화살표 20"/>
          <p:cNvSpPr/>
          <p:nvPr/>
        </p:nvSpPr>
        <p:spPr>
          <a:xfrm>
            <a:off x="4143372" y="1214422"/>
            <a:ext cx="142876" cy="7143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ko-KR" altLang="en-US" b="1" dirty="0" smtClean="0"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6480720" cy="64807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Ⅳ.</a:t>
            </a:r>
            <a:r>
              <a:rPr lang="ko-KR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회계처리 원칙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720" y="785794"/>
            <a:ext cx="828092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000" b="1" dirty="0" smtClean="0">
                <a:latin typeface="바탕"/>
                <a:ea typeface="바탕"/>
              </a:rPr>
              <a:t>5. </a:t>
            </a:r>
            <a:r>
              <a:rPr lang="ko-KR" altLang="en-US" sz="2000" b="1" dirty="0" smtClean="0">
                <a:latin typeface="바탕"/>
                <a:ea typeface="바탕"/>
              </a:rPr>
              <a:t>영수증 등 증빙서류 구비∙정리</a:t>
            </a:r>
            <a:endParaRPr lang="en-US" altLang="ko-KR" sz="2000" b="1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2000" b="1" dirty="0" smtClean="0">
                <a:latin typeface="바탕"/>
                <a:ea typeface="바탕"/>
              </a:rPr>
              <a:t>  라</a:t>
            </a:r>
            <a:r>
              <a:rPr lang="en-US" altLang="ko-KR" sz="2000" b="1" dirty="0" smtClean="0">
                <a:latin typeface="바탕"/>
                <a:ea typeface="바탕"/>
              </a:rPr>
              <a:t>. </a:t>
            </a:r>
            <a:r>
              <a:rPr lang="ko-KR" altLang="en-US" sz="2000" b="1" dirty="0" smtClean="0">
                <a:latin typeface="바탕"/>
                <a:ea typeface="바탕"/>
              </a:rPr>
              <a:t>영수증 기타 증빙서류의 </a:t>
            </a:r>
            <a:r>
              <a:rPr lang="ko-KR" altLang="en-US" sz="2000" b="1" dirty="0" err="1" smtClean="0">
                <a:latin typeface="바탕"/>
                <a:ea typeface="바탕"/>
              </a:rPr>
              <a:t>편철</a:t>
            </a:r>
            <a:r>
              <a:rPr lang="ko-KR" altLang="en-US" sz="2000" b="1" dirty="0" smtClean="0">
                <a:latin typeface="바탕"/>
                <a:ea typeface="바탕"/>
              </a:rPr>
              <a:t> 방법</a:t>
            </a:r>
            <a:endParaRPr lang="en-US" altLang="ko-KR" sz="2000" b="1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• </a:t>
            </a:r>
            <a:r>
              <a:rPr lang="ko-KR" altLang="en-US" spc="-150" dirty="0" smtClean="0">
                <a:latin typeface="바탕"/>
                <a:ea typeface="바탕"/>
              </a:rPr>
              <a:t>매 건마다 </a:t>
            </a:r>
            <a:r>
              <a:rPr lang="ko-KR" altLang="en-US" dirty="0" smtClean="0">
                <a:latin typeface="바탕"/>
                <a:ea typeface="바탕"/>
              </a:rPr>
              <a:t> 수입ㆍ지출부의 </a:t>
            </a:r>
            <a:r>
              <a:rPr lang="en-US" altLang="ko-KR" b="1" dirty="0" smtClean="0">
                <a:solidFill>
                  <a:srgbClr val="FF0000"/>
                </a:solidFill>
                <a:latin typeface="바탕"/>
                <a:ea typeface="바탕"/>
              </a:rPr>
              <a:t>“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영수증 일련번호란</a:t>
            </a:r>
            <a:r>
              <a:rPr lang="en-US" altLang="ko-KR" b="1" dirty="0" smtClean="0">
                <a:solidFill>
                  <a:srgbClr val="FF0000"/>
                </a:solidFill>
                <a:latin typeface="바탕"/>
                <a:ea typeface="바탕"/>
              </a:rPr>
              <a:t>”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에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/>
                <a:ea typeface="바탕"/>
              </a:rPr>
              <a:t>증빙번호를 기재</a:t>
            </a:r>
            <a:r>
              <a:rPr lang="ko-KR" altLang="en-US" spc="-150" dirty="0" smtClean="0">
                <a:latin typeface="바탕"/>
                <a:ea typeface="바탕"/>
              </a:rPr>
              <a:t>하고</a:t>
            </a:r>
            <a:r>
              <a:rPr lang="en-US" altLang="ko-KR" spc="-150" dirty="0" smtClean="0">
                <a:latin typeface="바탕"/>
                <a:ea typeface="바탕"/>
              </a:rPr>
              <a:t>,</a:t>
            </a:r>
          </a:p>
          <a:p>
            <a:pPr algn="just">
              <a:lnSpc>
                <a:spcPct val="200000"/>
              </a:lnSpc>
            </a:pPr>
            <a:r>
              <a:rPr lang="en-US" altLang="ko-KR" spc="-150" dirty="0" smtClean="0">
                <a:latin typeface="바탕"/>
                <a:ea typeface="바탕"/>
              </a:rPr>
              <a:t>        </a:t>
            </a:r>
            <a:r>
              <a:rPr lang="ko-KR" altLang="en-US" dirty="0" smtClean="0">
                <a:latin typeface="바탕"/>
                <a:ea typeface="바탕"/>
              </a:rPr>
              <a:t>영수증은 </a:t>
            </a:r>
            <a:r>
              <a:rPr lang="ko-KR" altLang="en-US" b="1" dirty="0" err="1" smtClean="0">
                <a:solidFill>
                  <a:srgbClr val="C00000"/>
                </a:solidFill>
                <a:latin typeface="바탕"/>
                <a:ea typeface="바탕"/>
              </a:rPr>
              <a:t>계정별</a:t>
            </a:r>
            <a:r>
              <a:rPr lang="ko-KR" altLang="en-US" b="1" dirty="0" smtClean="0">
                <a:solidFill>
                  <a:srgbClr val="C00000"/>
                </a:solidFill>
                <a:latin typeface="바탕"/>
                <a:ea typeface="바탕"/>
              </a:rPr>
              <a:t>∙과목별로 일련번호를 부여</a:t>
            </a:r>
            <a:r>
              <a:rPr lang="ko-KR" altLang="en-US" dirty="0" smtClean="0">
                <a:latin typeface="바탕"/>
                <a:ea typeface="바탕"/>
              </a:rPr>
              <a:t>하여 순서대로 </a:t>
            </a:r>
            <a:r>
              <a:rPr lang="ko-KR" altLang="en-US" dirty="0" err="1" smtClean="0">
                <a:latin typeface="바탕"/>
                <a:ea typeface="바탕"/>
              </a:rPr>
              <a:t>편철</a:t>
            </a:r>
            <a:r>
              <a:rPr lang="ko-KR" altLang="en-US" dirty="0" smtClean="0">
                <a:latin typeface="바탕"/>
                <a:ea typeface="바탕"/>
              </a:rPr>
              <a:t>∙보관함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• </a:t>
            </a:r>
            <a:r>
              <a:rPr lang="ko-KR" altLang="en-US" dirty="0" smtClean="0">
                <a:latin typeface="바탕"/>
                <a:ea typeface="바탕"/>
              </a:rPr>
              <a:t>일련번호 순으로 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왼쪽부터 오른쪽으로 </a:t>
            </a:r>
            <a:r>
              <a:rPr lang="ko-KR" altLang="en-US" dirty="0" smtClean="0">
                <a:latin typeface="바탕"/>
                <a:ea typeface="바탕"/>
              </a:rPr>
              <a:t>잘 보이도록 첩부하여야 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 </a:t>
            </a:r>
            <a:r>
              <a:rPr lang="en-US" altLang="ko-KR" spc="-150" dirty="0" smtClean="0">
                <a:latin typeface="바탕"/>
                <a:ea typeface="바탕"/>
              </a:rPr>
              <a:t>• 1</a:t>
            </a:r>
            <a:r>
              <a:rPr lang="ko-KR" altLang="en-US" spc="-150" dirty="0" smtClean="0">
                <a:latin typeface="바탕"/>
                <a:ea typeface="바탕"/>
              </a:rPr>
              <a:t>건에 수개의 증빙서류 있는 경우 일련번호에 다시 일련번호를 부여함</a:t>
            </a:r>
            <a:r>
              <a:rPr lang="en-US" altLang="ko-KR" spc="-150" dirty="0" smtClean="0">
                <a:latin typeface="바탕"/>
                <a:ea typeface="바탕"/>
              </a:rPr>
              <a:t>.</a:t>
            </a:r>
            <a:r>
              <a:rPr lang="en-US" altLang="ko-KR" sz="2000" b="1" spc="-150" dirty="0" smtClean="0">
                <a:latin typeface="바탕"/>
                <a:ea typeface="바탕"/>
              </a:rPr>
              <a:t> </a:t>
            </a:r>
            <a:r>
              <a:rPr lang="en-US" altLang="ko-KR" sz="2000" b="1" spc="-150" dirty="0" smtClean="0">
                <a:solidFill>
                  <a:srgbClr val="0000CC"/>
                </a:solidFill>
                <a:latin typeface="바탕"/>
                <a:ea typeface="바탕"/>
              </a:rPr>
              <a:t>(5-1, 5-2)   </a:t>
            </a:r>
            <a:endParaRPr lang="en-US" altLang="ko-KR" sz="800" spc="-150" dirty="0" smtClean="0">
              <a:solidFill>
                <a:srgbClr val="0000CC"/>
              </a:solidFill>
              <a:latin typeface="바탕"/>
              <a:ea typeface="바탕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7158" y="4357694"/>
            <a:ext cx="8280920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2000" b="1" dirty="0" smtClean="0">
                <a:latin typeface="바탕"/>
                <a:ea typeface="바탕"/>
              </a:rPr>
              <a:t> 마</a:t>
            </a:r>
            <a:r>
              <a:rPr lang="en-US" altLang="ko-KR" sz="2000" b="1" dirty="0" smtClean="0">
                <a:latin typeface="바탕"/>
                <a:ea typeface="바탕"/>
              </a:rPr>
              <a:t>. </a:t>
            </a:r>
            <a:r>
              <a:rPr lang="ko-KR" altLang="en-US" sz="2000" b="1" dirty="0" smtClean="0">
                <a:latin typeface="바탕"/>
                <a:ea typeface="바탕"/>
              </a:rPr>
              <a:t>증빙서류 구비 후에 하여야 할 일</a:t>
            </a:r>
            <a:endParaRPr lang="en-US" altLang="ko-KR" sz="2000" b="1" dirty="0" smtClean="0">
              <a:latin typeface="바탕"/>
              <a:ea typeface="바탕"/>
            </a:endParaRPr>
          </a:p>
          <a:p>
            <a:pPr algn="just">
              <a:lnSpc>
                <a:spcPct val="200000"/>
              </a:lnSpc>
            </a:pPr>
            <a:r>
              <a:rPr lang="en-US" altLang="ko-KR" dirty="0" smtClean="0">
                <a:latin typeface="바탕"/>
                <a:ea typeface="바탕"/>
              </a:rPr>
              <a:t>   • </a:t>
            </a:r>
            <a:r>
              <a:rPr lang="ko-KR" altLang="en-US" dirty="0" smtClean="0">
                <a:latin typeface="바탕"/>
                <a:ea typeface="바탕"/>
              </a:rPr>
              <a:t>회계책임자는 증빙자료에 기재 적정여부를 확인하여야 함</a:t>
            </a:r>
            <a:r>
              <a:rPr lang="en-US" altLang="ko-KR" spc="-150" dirty="0" smtClean="0">
                <a:latin typeface="바탕"/>
                <a:ea typeface="바탕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altLang="ko-KR" spc="-150" dirty="0" smtClean="0">
                <a:latin typeface="바탕"/>
                <a:ea typeface="바탕"/>
              </a:rPr>
              <a:t>    • </a:t>
            </a:r>
            <a:r>
              <a:rPr lang="ko-KR" altLang="en-US" spc="-150" dirty="0" smtClean="0">
                <a:latin typeface="바탕"/>
                <a:ea typeface="바탕"/>
              </a:rPr>
              <a:t>지출부에 기재한 영수증 일련번호와 </a:t>
            </a:r>
            <a:r>
              <a:rPr lang="ko-KR" altLang="en-US" dirty="0" smtClean="0">
                <a:latin typeface="바탕"/>
                <a:ea typeface="바탕"/>
              </a:rPr>
              <a:t>동일한 번호를 </a:t>
            </a:r>
            <a:r>
              <a:rPr lang="ko-KR" altLang="en-US" b="1" dirty="0" smtClean="0">
                <a:solidFill>
                  <a:srgbClr val="0000CC"/>
                </a:solidFill>
                <a:latin typeface="바탕"/>
                <a:ea typeface="바탕"/>
              </a:rPr>
              <a:t>각 증빙서류 아랫면 여백</a:t>
            </a:r>
            <a:r>
              <a:rPr lang="ko-KR" altLang="en-US" dirty="0" smtClean="0">
                <a:latin typeface="바탕"/>
                <a:ea typeface="바탕"/>
              </a:rPr>
              <a:t>에</a:t>
            </a:r>
            <a:endParaRPr lang="en-US" altLang="ko-KR" dirty="0" smtClean="0">
              <a:latin typeface="바탕"/>
              <a:ea typeface="바탕"/>
            </a:endParaRP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   </a:t>
            </a:r>
            <a:r>
              <a:rPr lang="ko-KR" altLang="en-US" dirty="0" smtClean="0">
                <a:latin typeface="바탕"/>
                <a:ea typeface="바탕"/>
              </a:rPr>
              <a:t> 기재하여야 함</a:t>
            </a:r>
            <a:r>
              <a:rPr lang="en-US" altLang="ko-KR" dirty="0" smtClean="0">
                <a:latin typeface="바탕"/>
                <a:ea typeface="바탕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857232"/>
            <a:ext cx="6572296" cy="5429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1719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395536" y="1124744"/>
            <a:ext cx="78490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auto">
              <a:spcBef>
                <a:spcPct val="20000"/>
              </a:spcBef>
              <a:spcAft>
                <a:spcPts val="0"/>
              </a:spcAft>
              <a:buAutoNum type="arabicPeriod"/>
            </a:pPr>
            <a:r>
              <a:rPr kumimoji="0" lang="ko-KR" altLang="en-US" sz="2400" b="1" dirty="0" smtClean="0">
                <a:solidFill>
                  <a:prstClr val="black"/>
                </a:solidFill>
                <a:latin typeface="바탕" pitchFamily="18" charset="-127"/>
                <a:ea typeface="바탕" pitchFamily="18" charset="-127"/>
              </a:rPr>
              <a:t>후원회의 회계보고</a:t>
            </a:r>
            <a:endParaRPr kumimoji="0" lang="en-US" altLang="ko-KR" sz="2400" b="1" dirty="0" smtClean="0">
              <a:solidFill>
                <a:prstClr val="black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6" name="제목 37"/>
          <p:cNvSpPr>
            <a:spLocks noGrp="1"/>
          </p:cNvSpPr>
          <p:nvPr>
            <p:ph type="title"/>
          </p:nvPr>
        </p:nvSpPr>
        <p:spPr>
          <a:xfrm>
            <a:off x="0" y="116632"/>
            <a:ext cx="7581300" cy="648072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/>
                <a:ea typeface="바탕"/>
              </a:rPr>
              <a:t>Ⅴ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.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altLang="en-US" sz="3200" b="1" spc="3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</a:t>
            </a:r>
            <a:r>
              <a:rPr altLang="en-US" sz="3200" b="1" spc="3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금</a:t>
            </a:r>
            <a:r>
              <a:rPr lang="ko-KR" altLang="en-US" sz="3200" b="1" spc="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회계보고</a:t>
            </a:r>
            <a:endParaRPr lang="ko-KR" altLang="en-US" sz="3200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457" name="_x101632008" descr="EMB00001a2c45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643050"/>
            <a:ext cx="7656451" cy="329925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5000636"/>
            <a:ext cx="7572428" cy="13388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※ </a:t>
            </a:r>
            <a:r>
              <a:rPr lang="ko-KR" altLang="en-US" b="1" dirty="0" err="1" smtClean="0">
                <a:latin typeface="바탕" pitchFamily="18" charset="-127"/>
                <a:ea typeface="바탕" pitchFamily="18" charset="-127"/>
              </a:rPr>
              <a:t>회계보고시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1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회 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30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만원 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초과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 및 연간 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300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만원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초과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 기부자 명단 제출</a:t>
            </a:r>
            <a:endParaRPr lang="en-US" altLang="ko-KR" b="1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     </a:t>
            </a:r>
            <a:r>
              <a:rPr lang="en-US" altLang="ko-KR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☞ </a:t>
            </a:r>
            <a:r>
              <a:rPr lang="en-US" altLang="ko-KR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1</a:t>
            </a:r>
            <a:r>
              <a:rPr lang="ko-KR" altLang="en-US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회 </a:t>
            </a:r>
            <a:r>
              <a:rPr lang="en-US" altLang="ko-KR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30</a:t>
            </a:r>
            <a:r>
              <a:rPr lang="ko-KR" altLang="en-US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만원  및 연간 </a:t>
            </a:r>
            <a:r>
              <a:rPr lang="en-US" altLang="ko-KR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300</a:t>
            </a:r>
            <a:r>
              <a:rPr lang="ko-KR" altLang="en-US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만원 기부자는 포함 안됨</a:t>
            </a:r>
            <a:r>
              <a:rPr lang="en-US" altLang="ko-KR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!!!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C00000"/>
                </a:solidFill>
              </a:rPr>
              <a:t> ※ 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기타 사항은 교육교재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정치자금 회계실무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)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 참고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395536" y="1124744"/>
            <a:ext cx="78490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fontAlgn="auto">
              <a:spcBef>
                <a:spcPct val="20000"/>
              </a:spcBef>
              <a:spcAft>
                <a:spcPts val="0"/>
              </a:spcAft>
            </a:pPr>
            <a:r>
              <a:rPr kumimoji="0" lang="en-US" altLang="ko-KR" sz="2400" b="1" dirty="0" smtClean="0">
                <a:solidFill>
                  <a:prstClr val="black"/>
                </a:solidFill>
                <a:latin typeface="바탕" pitchFamily="18" charset="-127"/>
                <a:ea typeface="바탕" pitchFamily="18" charset="-127"/>
              </a:rPr>
              <a:t>2. </a:t>
            </a:r>
            <a:r>
              <a:rPr kumimoji="0" lang="ko-KR" altLang="en-US" sz="2400" b="1" dirty="0" smtClean="0">
                <a:solidFill>
                  <a:prstClr val="black"/>
                </a:solidFill>
                <a:latin typeface="바탕" pitchFamily="18" charset="-127"/>
                <a:ea typeface="바탕" pitchFamily="18" charset="-127"/>
              </a:rPr>
              <a:t>후원회를 둔 국회의원의 회계보고</a:t>
            </a:r>
            <a:endParaRPr kumimoji="0" lang="en-US" altLang="ko-KR" sz="2400" b="1" dirty="0" smtClean="0">
              <a:solidFill>
                <a:prstClr val="black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6" name="제목 37"/>
          <p:cNvSpPr>
            <a:spLocks noGrp="1"/>
          </p:cNvSpPr>
          <p:nvPr>
            <p:ph type="title"/>
          </p:nvPr>
        </p:nvSpPr>
        <p:spPr>
          <a:xfrm>
            <a:off x="0" y="116632"/>
            <a:ext cx="7581300" cy="648072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/>
                <a:ea typeface="바탕"/>
              </a:rPr>
              <a:t>Ⅴ</a:t>
            </a:r>
            <a:r>
              <a:rPr lang="en-US" altLang="ko-KR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itchFamily="18" charset="-127"/>
                <a:ea typeface="바탕" pitchFamily="18" charset="-127"/>
              </a:rPr>
              <a:t>.</a:t>
            </a:r>
            <a:r>
              <a:rPr lang="ko-KR" alt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altLang="en-US" sz="3200" b="1" spc="3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정치자금 회계보고</a:t>
            </a:r>
            <a:endParaRPr lang="ko-KR" altLang="en-US" sz="3200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714488"/>
            <a:ext cx="785818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714348" y="4857760"/>
            <a:ext cx="7715304" cy="13388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0000CC"/>
                </a:solidFill>
              </a:rPr>
              <a:t>※ </a:t>
            </a:r>
            <a:r>
              <a:rPr lang="ko-KR" altLang="en-US" b="1" spc="-150" dirty="0" smtClean="0">
                <a:solidFill>
                  <a:srgbClr val="0000CC"/>
                </a:solidFill>
              </a:rPr>
              <a:t>후원회를 둔 국회의원 및 그 후원회는 </a:t>
            </a:r>
            <a:r>
              <a:rPr lang="en-US" altLang="ko-KR" b="1" dirty="0" smtClean="0">
                <a:solidFill>
                  <a:srgbClr val="C00000"/>
                </a:solidFill>
              </a:rPr>
              <a:t>5</a:t>
            </a:r>
            <a:r>
              <a:rPr lang="ko-KR" altLang="en-US" b="1" dirty="0" smtClean="0">
                <a:solidFill>
                  <a:srgbClr val="C00000"/>
                </a:solidFill>
              </a:rPr>
              <a:t>만원 이하 정치자금</a:t>
            </a:r>
            <a:r>
              <a:rPr lang="en-US" altLang="ko-KR" b="1" dirty="0" smtClean="0">
                <a:solidFill>
                  <a:srgbClr val="0000CC"/>
                </a:solidFill>
              </a:rPr>
              <a:t>(</a:t>
            </a:r>
            <a:r>
              <a:rPr lang="ko-KR" altLang="en-US" b="1" dirty="0" smtClean="0">
                <a:solidFill>
                  <a:srgbClr val="0000CC"/>
                </a:solidFill>
              </a:rPr>
              <a:t>선거비용 제외</a:t>
            </a:r>
            <a:r>
              <a:rPr lang="en-US" altLang="ko-KR" b="1" dirty="0" smtClean="0">
                <a:solidFill>
                  <a:srgbClr val="0000CC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C00000"/>
                </a:solidFill>
              </a:rPr>
              <a:t>   </a:t>
            </a:r>
            <a:r>
              <a:rPr lang="ko-KR" altLang="en-US" b="1" dirty="0" smtClean="0">
                <a:solidFill>
                  <a:srgbClr val="0000CC"/>
                </a:solidFill>
              </a:rPr>
              <a:t>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지출시</a:t>
            </a:r>
            <a:r>
              <a:rPr lang="ko-KR" altLang="en-US" b="1" dirty="0" smtClean="0">
                <a:solidFill>
                  <a:srgbClr val="0000CC"/>
                </a:solidFill>
              </a:rPr>
              <a:t> </a:t>
            </a:r>
            <a:r>
              <a:rPr lang="ko-KR" altLang="en-US" b="1" spc="-150" dirty="0" smtClean="0">
                <a:solidFill>
                  <a:srgbClr val="0000CC"/>
                </a:solidFill>
              </a:rPr>
              <a:t>영수증  등  증빙서류 구비해야 하나</a:t>
            </a:r>
            <a:r>
              <a:rPr lang="en-US" altLang="ko-KR" b="1" spc="-150" dirty="0" smtClean="0">
                <a:solidFill>
                  <a:srgbClr val="0000CC"/>
                </a:solidFill>
              </a:rPr>
              <a:t>,  </a:t>
            </a:r>
            <a:r>
              <a:rPr lang="ko-KR" altLang="en-US" b="1" spc="-150" dirty="0" err="1" smtClean="0">
                <a:solidFill>
                  <a:srgbClr val="C00000"/>
                </a:solidFill>
              </a:rPr>
              <a:t>회계보고시</a:t>
            </a:r>
            <a:r>
              <a:rPr lang="ko-KR" altLang="en-US" b="1" spc="-150" dirty="0" smtClean="0">
                <a:solidFill>
                  <a:srgbClr val="C00000"/>
                </a:solidFill>
              </a:rPr>
              <a:t>  </a:t>
            </a:r>
            <a:r>
              <a:rPr lang="ko-KR" altLang="en-US" b="1" spc="-150" dirty="0" err="1" smtClean="0">
                <a:solidFill>
                  <a:srgbClr val="C00000"/>
                </a:solidFill>
              </a:rPr>
              <a:t>미제출</a:t>
            </a:r>
            <a:r>
              <a:rPr lang="ko-KR" altLang="en-US" b="1" spc="-150" dirty="0" smtClean="0">
                <a:solidFill>
                  <a:srgbClr val="C00000"/>
                </a:solidFill>
              </a:rPr>
              <a:t> 가능 </a:t>
            </a:r>
            <a:r>
              <a:rPr lang="en-US" altLang="ko-KR" b="1" spc="-150" dirty="0" smtClean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FF0000"/>
                </a:solidFill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기타 사항은 교육교재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정치자금 회계실무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)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 참고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7704856" cy="648072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alt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후원회 회계처리시 유의사항</a:t>
            </a:r>
            <a:endParaRPr lang="ko-KR" altLang="en-US" sz="320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57158" y="1071546"/>
            <a:ext cx="8280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1. 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정치자금 기부의 제한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1643050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• </a:t>
            </a:r>
            <a:r>
              <a:rPr lang="ko-KR" altLang="en-US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외국인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법인 또는 단체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의 정치자금 기부 금지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법인 또는 단체와 관련된</a:t>
            </a:r>
            <a:endParaRPr lang="en-US" altLang="ko-KR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자금으로 정치자금 기부 금지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</a:t>
            </a:r>
            <a:endParaRPr lang="ko-KR" altLang="en-US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•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당원이 될 수 없는 공무원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은 정치자금 기부가 제한됨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다만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선관위 기탁금은 가</a:t>
            </a:r>
            <a:r>
              <a:rPr lang="ko-KR" altLang="en-US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능</a:t>
            </a:r>
            <a:endParaRPr lang="en-US" altLang="ko-KR" b="1" dirty="0" smtClean="0">
              <a:solidFill>
                <a:srgbClr val="0000CC"/>
              </a:solidFill>
              <a:latin typeface="바탕"/>
              <a:ea typeface="바탕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•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특정인을 </a:t>
            </a:r>
            <a:r>
              <a:rPr lang="ko-KR" altLang="en-US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후보자로 추천하는 일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또는 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공무원이  </a:t>
            </a:r>
            <a:r>
              <a:rPr lang="ko-KR" altLang="en-US" b="1" spc="-150" dirty="0" err="1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담당ㆍ처리하는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 사무에 </a:t>
            </a:r>
            <a:r>
              <a:rPr lang="ko-KR" altLang="en-US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관하여</a:t>
            </a:r>
            <a:endParaRPr lang="en-US" altLang="ko-KR" b="1" dirty="0" smtClean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   </a:t>
            </a:r>
            <a:r>
              <a:rPr lang="ko-KR" altLang="en-US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청탁 또는 알선하는 일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등과 관련하여 정치자금 기부 금지</a:t>
            </a:r>
            <a:endParaRPr lang="en-US" altLang="ko-KR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• </a:t>
            </a:r>
            <a:r>
              <a:rPr lang="ko-KR" altLang="en-US" spc="-150" dirty="0" err="1" smtClean="0">
                <a:latin typeface="바탕" pitchFamily="18" charset="-127"/>
                <a:ea typeface="바탕" pitchFamily="18" charset="-127"/>
              </a:rPr>
              <a:t>업무ㆍ고용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그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밖의 관계를 이용하여 부당하게 </a:t>
            </a:r>
            <a:r>
              <a:rPr lang="ko-KR" altLang="en-US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타인의 의사를 억압하는 방법</a:t>
            </a:r>
            <a:endParaRPr lang="en-US" altLang="ko-KR" b="1" dirty="0" smtClean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  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으로 정치자금 기부 알선금지</a:t>
            </a:r>
            <a:endParaRPr lang="ko-KR" altLang="en-US" b="1" dirty="0">
              <a:solidFill>
                <a:srgbClr val="C00000"/>
              </a:solidFill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7704856" cy="648072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alt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후원회 회계처리시 유의사항</a:t>
            </a:r>
            <a:endParaRPr lang="ko-KR" altLang="en-US" sz="320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57158" y="857232"/>
            <a:ext cx="83187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2. </a:t>
            </a:r>
            <a:r>
              <a:rPr lang="ko-KR" altLang="en-US" sz="2000" b="1" spc="300" dirty="0" err="1" smtClean="0">
                <a:latin typeface="바탕" pitchFamily="18" charset="-127"/>
                <a:ea typeface="바탕" pitchFamily="18" charset="-127"/>
              </a:rPr>
              <a:t>후원회지정권자에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 대한 후원금의 기부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1357298"/>
            <a:ext cx="8064896" cy="1655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•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후원회가 후원금을 모금한 때에는 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모금에 직접 소요된 경비를 공제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하고</a:t>
            </a:r>
            <a:endParaRPr lang="en-US" altLang="ko-KR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지체 없이 이를 </a:t>
            </a:r>
            <a:r>
              <a:rPr lang="ko-KR" altLang="en-US" dirty="0" err="1" smtClean="0">
                <a:latin typeface="바탕" pitchFamily="18" charset="-127"/>
                <a:ea typeface="바탕" pitchFamily="18" charset="-127"/>
              </a:rPr>
              <a:t>후원회지정권자에게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기부하여야 함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•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후원회는 </a:t>
            </a:r>
            <a:r>
              <a:rPr lang="ko-KR" altLang="en-US" dirty="0" err="1" smtClean="0">
                <a:latin typeface="바탕" pitchFamily="18" charset="-127"/>
                <a:ea typeface="바탕" pitchFamily="18" charset="-127"/>
              </a:rPr>
              <a:t>후원인으로부터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모금한 후원금 외의 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차입금 등 금품은 기부 금지</a:t>
            </a:r>
            <a:endParaRPr lang="ko-KR" altLang="en-US" b="1" dirty="0">
              <a:latin typeface="바탕" pitchFamily="18" charset="-127"/>
              <a:ea typeface="바탕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286124"/>
            <a:ext cx="7277100" cy="2933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7704856" cy="648072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alt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후원회 회계처리시 유의사항</a:t>
            </a:r>
            <a:endParaRPr lang="ko-KR" altLang="en-US" sz="320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57158" y="857232"/>
            <a:ext cx="8318728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3. </a:t>
            </a:r>
            <a:r>
              <a:rPr lang="ko-KR" altLang="en-US" sz="2000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후원인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의 연간 기부한도액</a:t>
            </a:r>
            <a:r>
              <a:rPr lang="en-US" altLang="ko-KR" sz="1600" b="1" u="sng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u="sng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공직선거 유무와 무관</a:t>
            </a:r>
            <a:r>
              <a:rPr lang="en-US" altLang="ko-KR" sz="1600" b="1" u="sng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)</a:t>
            </a:r>
            <a:endParaRPr lang="ko-KR" altLang="en-US" sz="1600" u="sng" dirty="0">
              <a:solidFill>
                <a:srgbClr val="C00000"/>
              </a:solidFill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1285860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•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총 연간 기부한도 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: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2</a:t>
            </a:r>
            <a:r>
              <a:rPr lang="ko-KR" altLang="en-US" b="1" dirty="0" err="1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천만원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하나의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dirty="0" err="1" smtClean="0">
                <a:latin typeface="바탕" pitchFamily="18" charset="-127"/>
                <a:ea typeface="바탕" pitchFamily="18" charset="-127"/>
              </a:rPr>
              <a:t>후원회별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연간 기부한도 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: </a:t>
            </a:r>
            <a:r>
              <a:rPr lang="en-US" altLang="ko-KR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500</a:t>
            </a:r>
            <a:r>
              <a:rPr lang="ko-KR" altLang="en-US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만원</a:t>
            </a:r>
            <a:endParaRPr lang="en-US" altLang="ko-KR" b="1" dirty="0" smtClean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sz="17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☞ </a:t>
            </a:r>
            <a:r>
              <a:rPr lang="ko-KR" altLang="en-US" sz="17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지정권자가  동일인인 </a:t>
            </a:r>
            <a:r>
              <a:rPr lang="en-US" altLang="ko-KR" sz="17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7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예비</a:t>
            </a:r>
            <a:r>
              <a:rPr lang="en-US" altLang="ko-KR" sz="17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</a:t>
            </a:r>
            <a:r>
              <a:rPr lang="ko-KR" altLang="en-US" sz="17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후보자후원회와 국회의원후원회는 </a:t>
            </a:r>
            <a:r>
              <a:rPr lang="ko-KR" altLang="en-US" sz="17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합하여 </a:t>
            </a:r>
            <a:r>
              <a:rPr lang="en-US" altLang="ko-KR" sz="17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500</a:t>
            </a:r>
            <a:r>
              <a:rPr lang="ko-KR" altLang="en-US" sz="17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만원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2143116"/>
            <a:ext cx="8280920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4. </a:t>
            </a:r>
            <a:r>
              <a:rPr lang="ko-KR" altLang="en-US" sz="2000" b="1" u="sng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후원회</a:t>
            </a:r>
            <a:r>
              <a:rPr lang="ko-KR" altLang="en-US" sz="2000" b="1" dirty="0" smtClean="0">
                <a:latin typeface="바탕" pitchFamily="18" charset="-127"/>
                <a:ea typeface="바탕" pitchFamily="18" charset="-127"/>
              </a:rPr>
              <a:t>의 후원금 </a:t>
            </a:r>
            <a:r>
              <a:rPr lang="ko-KR" altLang="en-US" sz="2000" b="1" dirty="0" err="1" smtClean="0">
                <a:latin typeface="바탕" pitchFamily="18" charset="-127"/>
                <a:ea typeface="바탕" pitchFamily="18" charset="-127"/>
              </a:rPr>
              <a:t>모금ㆍ기부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2643182"/>
            <a:ext cx="8064896" cy="2100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바탕"/>
                <a:ea typeface="바탕"/>
              </a:rPr>
              <a:t>가</a:t>
            </a:r>
            <a:r>
              <a:rPr lang="en-US" altLang="ko-KR" b="1" dirty="0" smtClean="0">
                <a:latin typeface="바탕"/>
                <a:ea typeface="바탕"/>
              </a:rPr>
              <a:t>. </a:t>
            </a:r>
            <a:r>
              <a:rPr lang="ko-KR" altLang="en-US" b="1" dirty="0" smtClean="0">
                <a:latin typeface="바탕"/>
                <a:ea typeface="바탕"/>
              </a:rPr>
              <a:t>후원회의 연간 </a:t>
            </a:r>
            <a:r>
              <a:rPr lang="ko-KR" altLang="en-US" b="1" dirty="0" err="1" smtClean="0">
                <a:latin typeface="바탕"/>
                <a:ea typeface="바탕"/>
              </a:rPr>
              <a:t>모금ㆍ기부한도액</a:t>
            </a:r>
            <a:r>
              <a:rPr lang="ko-KR" altLang="en-US" b="1" dirty="0" smtClean="0">
                <a:latin typeface="바탕"/>
                <a:ea typeface="바탕"/>
              </a:rPr>
              <a:t>       </a:t>
            </a:r>
            <a:r>
              <a:rPr lang="en-US" altLang="ko-KR" b="1" dirty="0" smtClean="0">
                <a:solidFill>
                  <a:srgbClr val="FF0000"/>
                </a:solidFill>
                <a:latin typeface="바탕"/>
                <a:ea typeface="바탕"/>
              </a:rPr>
              <a:t>1</a:t>
            </a:r>
            <a:r>
              <a:rPr lang="ko-KR" altLang="en-US" b="1" dirty="0" smtClean="0">
                <a:solidFill>
                  <a:srgbClr val="FF0000"/>
                </a:solidFill>
                <a:latin typeface="바탕"/>
                <a:ea typeface="바탕"/>
              </a:rPr>
              <a:t>억</a:t>
            </a:r>
            <a:r>
              <a:rPr lang="en-US" altLang="ko-KR" b="1" dirty="0" smtClean="0">
                <a:solidFill>
                  <a:srgbClr val="FF0000"/>
                </a:solidFill>
                <a:latin typeface="바탕"/>
                <a:ea typeface="바탕"/>
              </a:rPr>
              <a:t>5</a:t>
            </a:r>
            <a:r>
              <a:rPr lang="ko-KR" altLang="en-US" b="1" dirty="0" err="1" smtClean="0">
                <a:solidFill>
                  <a:srgbClr val="FF0000"/>
                </a:solidFill>
                <a:latin typeface="바탕"/>
                <a:ea typeface="바탕"/>
              </a:rPr>
              <a:t>천만원</a:t>
            </a:r>
            <a:r>
              <a:rPr lang="en-US" altLang="ko-KR" dirty="0" smtClean="0">
                <a:latin typeface="바탕"/>
                <a:ea typeface="바탕"/>
              </a:rPr>
              <a:t>(</a:t>
            </a:r>
            <a:r>
              <a:rPr lang="ko-KR" altLang="en-US" dirty="0" smtClean="0">
                <a:latin typeface="바탕"/>
                <a:ea typeface="바탕"/>
              </a:rPr>
              <a:t>평년도</a:t>
            </a:r>
            <a:r>
              <a:rPr lang="en-US" altLang="ko-KR" dirty="0" smtClean="0">
                <a:latin typeface="바탕"/>
                <a:ea typeface="바탕"/>
              </a:rPr>
              <a:t>)</a:t>
            </a:r>
            <a:endParaRPr lang="en-US" altLang="ko-KR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700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en-US" altLang="ko-KR" sz="17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☞ </a:t>
            </a:r>
            <a:r>
              <a:rPr lang="en-US" altLang="ko-KR" sz="1700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“</a:t>
            </a:r>
            <a:r>
              <a:rPr lang="ko-KR" altLang="en-US" sz="1700" b="1" u="sng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부득이하게</a:t>
            </a:r>
            <a:r>
              <a:rPr lang="en-US" altLang="ko-KR" sz="1700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z="1700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17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연간  모금한도액 초과시  </a:t>
            </a:r>
            <a:r>
              <a:rPr lang="en-US" altLang="ko-KR" sz="1700" b="1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20% </a:t>
            </a:r>
            <a:r>
              <a:rPr lang="ko-KR" altLang="en-US" sz="1700" b="1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내에서 </a:t>
            </a:r>
            <a:r>
              <a:rPr lang="ko-KR" altLang="en-US" sz="17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초과모금 가능</a:t>
            </a:r>
            <a:r>
              <a:rPr lang="en-US" altLang="ko-KR" sz="17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sz="17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다만</a:t>
            </a:r>
            <a:r>
              <a:rPr lang="en-US" altLang="ko-KR" sz="17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,  </a:t>
            </a:r>
            <a:r>
              <a:rPr lang="ko-KR" altLang="en-US" sz="1700" b="1" u="sng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연간 기부</a:t>
            </a:r>
            <a:endParaRPr lang="en-US" altLang="ko-KR" sz="1700" b="1" u="sng" spc="-150" dirty="0" smtClean="0">
              <a:solidFill>
                <a:srgbClr val="C0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700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       </a:t>
            </a:r>
            <a:r>
              <a:rPr lang="ko-KR" altLang="en-US" sz="1700" b="1" u="sng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한도는 </a:t>
            </a:r>
            <a:r>
              <a:rPr lang="en-US" altLang="ko-KR" sz="1700" b="1" u="sng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1</a:t>
            </a:r>
            <a:r>
              <a:rPr lang="ko-KR" altLang="en-US" sz="1700" b="1" u="sng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억</a:t>
            </a:r>
            <a:r>
              <a:rPr lang="en-US" altLang="ko-KR" sz="1700" b="1" u="sng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5</a:t>
            </a:r>
            <a:r>
              <a:rPr lang="ko-KR" altLang="en-US" sz="1700" b="1" u="sng" dirty="0" err="1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천만원</a:t>
            </a:r>
            <a:r>
              <a:rPr lang="ko-KR" altLang="en-US" sz="1700" b="1" u="sng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초과 금지</a:t>
            </a:r>
            <a:r>
              <a:rPr lang="en-US" altLang="ko-KR" sz="1700" b="1" u="sng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 </a:t>
            </a:r>
            <a:r>
              <a:rPr lang="ko-KR" altLang="en-US" sz="1700" b="1" u="sng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초과 </a:t>
            </a:r>
            <a:r>
              <a:rPr lang="ko-KR" altLang="en-US" sz="1700" b="1" u="sng" spc="-150" dirty="0" err="1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모금액은</a:t>
            </a:r>
            <a:r>
              <a:rPr lang="ko-KR" altLang="en-US" sz="1700" b="1" u="sng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다음해 모금한도액에 포함함</a:t>
            </a:r>
            <a:r>
              <a:rPr lang="en-US" altLang="ko-KR" sz="1700" b="1" u="sng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altLang="ko-KR" sz="1700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en-US" altLang="ko-KR" sz="17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☞ “</a:t>
            </a:r>
            <a:r>
              <a:rPr lang="ko-KR" altLang="en-US" sz="17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부득이한 사유</a:t>
            </a:r>
            <a:r>
              <a:rPr lang="en-US" altLang="ko-KR" sz="17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z="1700" b="1" dirty="0" smtClean="0">
                <a:latin typeface="바탕" pitchFamily="18" charset="-127"/>
                <a:ea typeface="바탕" pitchFamily="18" charset="-127"/>
              </a:rPr>
              <a:t>에 해당하는 경우는 교육교재</a:t>
            </a:r>
            <a:r>
              <a:rPr lang="en-US" altLang="ko-KR" sz="1700" b="1" dirty="0" smtClean="0"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700" b="1" dirty="0" smtClean="0">
                <a:latin typeface="바탕" pitchFamily="18" charset="-127"/>
                <a:ea typeface="바탕" pitchFamily="18" charset="-127"/>
              </a:rPr>
              <a:t>정치자금 회계실무</a:t>
            </a:r>
            <a:r>
              <a:rPr lang="en-US" altLang="ko-KR" sz="1700" b="1" dirty="0" smtClean="0">
                <a:latin typeface="바탕" pitchFamily="18" charset="-127"/>
                <a:ea typeface="바탕" pitchFamily="18" charset="-127"/>
              </a:rPr>
              <a:t>) 23</a:t>
            </a:r>
            <a:r>
              <a:rPr lang="ko-KR" altLang="en-US" sz="1700" b="1" dirty="0" smtClean="0">
                <a:latin typeface="바탕" pitchFamily="18" charset="-127"/>
                <a:ea typeface="바탕" pitchFamily="18" charset="-127"/>
              </a:rPr>
              <a:t>쪽 참조</a:t>
            </a:r>
            <a:endParaRPr lang="en-US" altLang="ko-KR" sz="1700" b="1" u="sng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ko-KR" dirty="0" smtClean="0">
                <a:latin typeface="바탕" pitchFamily="18" charset="-127"/>
                <a:ea typeface="바탕" pitchFamily="18" charset="-127"/>
              </a:rPr>
              <a:t>•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연간 모금기부한도액에 관한 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특례</a:t>
            </a:r>
            <a:endParaRPr lang="ko-KR" altLang="en-US" b="1" dirty="0">
              <a:solidFill>
                <a:srgbClr val="C00000"/>
              </a:solidFill>
              <a:latin typeface="바탕" pitchFamily="18" charset="-127"/>
              <a:ea typeface="바탕" pitchFamily="18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714884"/>
            <a:ext cx="7572428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오른쪽 화살표 11"/>
          <p:cNvSpPr/>
          <p:nvPr/>
        </p:nvSpPr>
        <p:spPr>
          <a:xfrm>
            <a:off x="4357686" y="2857496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7704856" cy="648072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alt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후원회 회계처리시 유의사항</a:t>
            </a:r>
            <a:endParaRPr lang="ko-KR" altLang="en-US" sz="320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0034" y="928670"/>
            <a:ext cx="80648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바탕"/>
                <a:ea typeface="바탕"/>
              </a:rPr>
              <a:t>나</a:t>
            </a:r>
            <a:r>
              <a:rPr lang="en-US" altLang="ko-KR" b="1" dirty="0" smtClean="0">
                <a:latin typeface="바탕"/>
                <a:ea typeface="바탕"/>
              </a:rPr>
              <a:t>. </a:t>
            </a:r>
            <a:r>
              <a:rPr lang="ko-KR" altLang="en-US" b="1" dirty="0" smtClean="0">
                <a:latin typeface="바탕"/>
                <a:ea typeface="바탕"/>
              </a:rPr>
              <a:t>후원금 모금방법</a:t>
            </a:r>
            <a:endParaRPr lang="en-US" altLang="ko-KR" b="1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 • </a:t>
            </a:r>
            <a:r>
              <a:rPr lang="ko-KR" altLang="en-US" dirty="0" err="1" smtClean="0">
                <a:latin typeface="바탕"/>
                <a:ea typeface="바탕"/>
              </a:rPr>
              <a:t>우편ㆍ통신</a:t>
            </a:r>
            <a:r>
              <a:rPr lang="en-US" altLang="ko-KR" dirty="0" smtClean="0">
                <a:latin typeface="바탕"/>
                <a:ea typeface="바탕"/>
              </a:rPr>
              <a:t>(</a:t>
            </a:r>
            <a:r>
              <a:rPr lang="ko-KR" altLang="en-US" dirty="0" smtClean="0">
                <a:latin typeface="바탕"/>
                <a:ea typeface="바탕"/>
              </a:rPr>
              <a:t>전화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dirty="0" smtClean="0">
                <a:latin typeface="바탕"/>
                <a:ea typeface="바탕"/>
              </a:rPr>
              <a:t>인터넷 전자결제시스템 등을 말함</a:t>
            </a:r>
            <a:r>
              <a:rPr lang="en-US" altLang="ko-KR" dirty="0" smtClean="0">
                <a:latin typeface="바탕"/>
                <a:ea typeface="바탕"/>
              </a:rPr>
              <a:t>)</a:t>
            </a:r>
            <a:r>
              <a:rPr lang="ko-KR" altLang="en-US" dirty="0" smtClean="0">
                <a:latin typeface="바탕"/>
                <a:ea typeface="바탕"/>
              </a:rPr>
              <a:t>에 의한 모금</a:t>
            </a:r>
            <a:endParaRPr lang="en-US" altLang="ko-KR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•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정치자금영수증과의 교환에 의한 모금</a:t>
            </a:r>
            <a:endParaRPr lang="en-US" altLang="ko-KR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• </a:t>
            </a:r>
            <a:r>
              <a:rPr lang="ko-KR" altLang="en-US" dirty="0" err="1" smtClean="0">
                <a:latin typeface="바탕" pitchFamily="18" charset="-127"/>
                <a:ea typeface="바탕" pitchFamily="18" charset="-127"/>
              </a:rPr>
              <a:t>신용카드ㆍ예금계좌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등에 의한 모금 등</a:t>
            </a:r>
            <a:endParaRPr lang="en-US" altLang="ko-KR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50000"/>
              </a:lnSpc>
            </a:pP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다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후원금 </a:t>
            </a:r>
            <a:r>
              <a:rPr lang="ko-KR" altLang="en-US" b="1" dirty="0" err="1" smtClean="0">
                <a:latin typeface="바탕" pitchFamily="18" charset="-127"/>
                <a:ea typeface="바탕" pitchFamily="18" charset="-127"/>
              </a:rPr>
              <a:t>모금시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 유의사항</a:t>
            </a:r>
            <a:endParaRPr lang="en-US" altLang="ko-KR" b="1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• </a:t>
            </a:r>
            <a:r>
              <a:rPr lang="en-US" altLang="ko-KR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ARS/LG U+</a:t>
            </a:r>
            <a:r>
              <a:rPr lang="ko-KR" altLang="en-US" b="1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등을 통한 </a:t>
            </a:r>
            <a:r>
              <a:rPr lang="ko-KR" altLang="en-US" b="1" spc="-150" dirty="0" err="1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모금시</a:t>
            </a:r>
            <a:r>
              <a:rPr lang="ko-KR" altLang="en-US" b="1" spc="-15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⇒ 후원금 </a:t>
            </a:r>
            <a:r>
              <a:rPr lang="ko-KR" altLang="en-US" spc="-150" dirty="0" err="1" smtClean="0">
                <a:latin typeface="바탕" pitchFamily="18" charset="-127"/>
                <a:ea typeface="바탕" pitchFamily="18" charset="-127"/>
              </a:rPr>
              <a:t>모금액은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수수료를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포함한 금액 기재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수수료는 </a:t>
            </a:r>
            <a:r>
              <a:rPr lang="ko-KR" altLang="en-US" dirty="0" err="1" smtClean="0">
                <a:latin typeface="바탕" pitchFamily="18" charset="-127"/>
                <a:ea typeface="바탕" pitchFamily="18" charset="-127"/>
              </a:rPr>
              <a:t>일자별로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지출처리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과목 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: </a:t>
            </a:r>
            <a:r>
              <a:rPr lang="ko-KR" altLang="en-US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후원금 모금경비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600" spc="-150" dirty="0" smtClean="0">
                <a:latin typeface="궁서" pitchFamily="18" charset="-127"/>
                <a:ea typeface="궁서" pitchFamily="18" charset="-127"/>
              </a:rPr>
              <a:t>     </a:t>
            </a:r>
            <a:r>
              <a:rPr lang="en-US" altLang="ko-KR" sz="160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※  </a:t>
            </a:r>
            <a:r>
              <a:rPr lang="ko-KR" altLang="en-US" sz="160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후원금 영수증 발급금액과 모금금액은 일치하여야 함</a:t>
            </a:r>
            <a:r>
              <a:rPr lang="en-US" altLang="ko-KR" sz="160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• 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후원금 모금을 위임하는 경우</a:t>
            </a:r>
            <a:endParaRPr lang="en-US" altLang="ko-KR" b="1" dirty="0" smtClean="0">
              <a:solidFill>
                <a:srgbClr val="C0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    - </a:t>
            </a:r>
            <a:r>
              <a:rPr lang="en-US" altLang="ko-KR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후원회</a:t>
            </a:r>
            <a:r>
              <a:rPr lang="en-US" altLang="ko-KR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</a:t>
            </a:r>
            <a:r>
              <a:rPr lang="ko-KR" altLang="en-US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위임장 교부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정치자금영수증 위임 관리기록부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기재</a:t>
            </a:r>
            <a:endParaRPr lang="en-US" altLang="ko-KR" spc="-15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    - </a:t>
            </a:r>
            <a:r>
              <a:rPr lang="en-US" altLang="ko-KR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pc="-150" dirty="0" err="1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수임자</a:t>
            </a:r>
            <a:r>
              <a:rPr lang="en-US" altLang="ko-KR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 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반드시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300" dirty="0" smtClean="0">
                <a:latin typeface="바탕" pitchFamily="18" charset="-127"/>
                <a:ea typeface="바탕" pitchFamily="18" charset="-127"/>
              </a:rPr>
              <a:t>정치자금영수증을 </a:t>
            </a:r>
            <a:r>
              <a:rPr lang="ko-KR" altLang="en-US" b="1" spc="-30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후원금과 교환하는 방법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으로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모금 후 인계</a:t>
            </a:r>
            <a:endParaRPr lang="en-US" altLang="ko-KR" spc="-15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 smtClean="0">
                <a:latin typeface="궁서" pitchFamily="18" charset="-127"/>
                <a:ea typeface="궁서" pitchFamily="18" charset="-127"/>
              </a:rPr>
              <a:t>        </a:t>
            </a:r>
            <a:r>
              <a:rPr lang="en-US" altLang="ko-KR" sz="1600" spc="-300" dirty="0" smtClean="0">
                <a:latin typeface="궁서" pitchFamily="18" charset="-127"/>
                <a:ea typeface="궁서" pitchFamily="18" charset="-127"/>
              </a:rPr>
              <a:t>※ </a:t>
            </a:r>
            <a:r>
              <a:rPr lang="en-US" altLang="ko-KR" sz="1600" spc="-300" dirty="0" smtClean="0">
                <a:solidFill>
                  <a:srgbClr val="C00000"/>
                </a:solidFill>
                <a:latin typeface="궁서" pitchFamily="18" charset="-127"/>
                <a:ea typeface="궁서" pitchFamily="18" charset="-127"/>
              </a:rPr>
              <a:t>①  </a:t>
            </a:r>
            <a:r>
              <a:rPr lang="ko-KR" altLang="en-US" sz="1600" spc="-150" dirty="0" err="1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수임자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 계좌를 통한 모금행위</a:t>
            </a:r>
            <a:r>
              <a:rPr lang="en-US" altLang="ko-KR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(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모금한 후원금을 자신의 계좌에 일시 보관하는 것은 가능</a:t>
            </a:r>
            <a:r>
              <a:rPr lang="en-US" altLang="ko-KR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),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 </a:t>
            </a:r>
            <a:endParaRPr lang="en-US" altLang="ko-KR" sz="1600" spc="-150" dirty="0" smtClean="0">
              <a:solidFill>
                <a:srgbClr val="0000CC"/>
              </a:solidFill>
              <a:latin typeface="궁서" pitchFamily="18" charset="-127"/>
              <a:ea typeface="궁서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            </a:t>
            </a:r>
            <a:r>
              <a:rPr lang="en-US" altLang="ko-KR" sz="1600" spc="-150" dirty="0" smtClean="0">
                <a:solidFill>
                  <a:srgbClr val="C00000"/>
                </a:solidFill>
                <a:latin typeface="궁서" pitchFamily="18" charset="-127"/>
                <a:ea typeface="궁서" pitchFamily="18" charset="-127"/>
              </a:rPr>
              <a:t>②</a:t>
            </a:r>
            <a:r>
              <a:rPr lang="en-US" altLang="ko-KR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 </a:t>
            </a:r>
            <a:r>
              <a:rPr lang="ko-KR" altLang="en-US" sz="1600" spc="-150" dirty="0" smtClean="0">
                <a:latin typeface="궁서" pitchFamily="18" charset="-127"/>
                <a:ea typeface="궁서" pitchFamily="18" charset="-127"/>
              </a:rPr>
              <a:t>후원금만 모금하고</a:t>
            </a:r>
            <a:r>
              <a:rPr lang="en-US" altLang="ko-KR" sz="1600" spc="-150" dirty="0" smtClean="0">
                <a:latin typeface="궁서" pitchFamily="18" charset="-127"/>
                <a:ea typeface="궁서" pitchFamily="18" charset="-127"/>
              </a:rPr>
              <a:t> 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추후 후원회에서 정치자금영수증  일괄발급 행위</a:t>
            </a:r>
            <a:r>
              <a:rPr lang="ko-KR" altLang="en-US" sz="1600" spc="-150" dirty="0" smtClean="0">
                <a:latin typeface="궁서" pitchFamily="18" charset="-127"/>
                <a:ea typeface="궁서" pitchFamily="18" charset="-127"/>
              </a:rPr>
              <a:t>는 </a:t>
            </a:r>
            <a:r>
              <a:rPr lang="ko-KR" altLang="en-US" sz="1600" u="sng" spc="-150" dirty="0" smtClean="0">
                <a:solidFill>
                  <a:srgbClr val="C00000"/>
                </a:solidFill>
                <a:latin typeface="궁서" pitchFamily="18" charset="-127"/>
                <a:ea typeface="궁서" pitchFamily="18" charset="-127"/>
              </a:rPr>
              <a:t>위법</a:t>
            </a:r>
            <a:r>
              <a:rPr lang="en-US" altLang="ko-KR" sz="1600" u="sng" spc="-150" dirty="0" smtClean="0">
                <a:solidFill>
                  <a:srgbClr val="C00000"/>
                </a:solidFill>
                <a:latin typeface="궁서" pitchFamily="18" charset="-127"/>
                <a:ea typeface="궁서" pitchFamily="18" charset="-127"/>
              </a:rPr>
              <a:t>!!!</a:t>
            </a:r>
            <a:endParaRPr lang="ko-KR" altLang="en-US" u="sng" spc="-150" dirty="0"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7704856" cy="648072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alt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후원회 회계처리시 유의사항</a:t>
            </a:r>
            <a:endParaRPr lang="ko-KR" altLang="en-US" sz="320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57158" y="857232"/>
            <a:ext cx="83187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5. 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정치자금영수증의 </a:t>
            </a:r>
            <a:r>
              <a:rPr lang="ko-KR" altLang="en-US" sz="2000" b="1" spc="300" dirty="0" err="1" smtClean="0">
                <a:latin typeface="바탕" pitchFamily="18" charset="-127"/>
                <a:ea typeface="바탕" pitchFamily="18" charset="-127"/>
              </a:rPr>
              <a:t>발급ㆍ교부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1428736"/>
            <a:ext cx="806489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• 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후원금 </a:t>
            </a:r>
            <a:r>
              <a:rPr lang="ko-KR" altLang="en-US" b="1" spc="-150" dirty="0" err="1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기부받은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날부터 </a:t>
            </a:r>
            <a:r>
              <a:rPr lang="en-US" altLang="ko-KR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30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일까지 </a:t>
            </a:r>
            <a:r>
              <a:rPr lang="ko-KR" altLang="en-US" spc="-150" dirty="0" err="1" smtClean="0">
                <a:latin typeface="바탕" pitchFamily="18" charset="-127"/>
                <a:ea typeface="바탕" pitchFamily="18" charset="-127"/>
              </a:rPr>
              <a:t>후원인에게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정치자금영수증을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교부하여야 함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.</a:t>
            </a:r>
            <a:endParaRPr lang="en-US" altLang="ko-KR" dirty="0" smtClean="0">
              <a:solidFill>
                <a:srgbClr val="FF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※ 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정치자금영수증 수령을 원치 않는 경우</a:t>
            </a:r>
            <a:r>
              <a:rPr lang="en-US" altLang="ko-KR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, 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후원인 </a:t>
            </a:r>
            <a:r>
              <a:rPr lang="ko-KR" altLang="en-US" sz="1600" spc="-150" dirty="0" err="1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인적사항을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 확인할 수 없는 경우</a:t>
            </a:r>
            <a:endParaRPr lang="en-US" altLang="ko-KR" sz="1600" spc="-150" dirty="0" smtClean="0">
              <a:solidFill>
                <a:srgbClr val="0000CC"/>
              </a:solidFill>
              <a:latin typeface="궁서" pitchFamily="18" charset="-127"/>
              <a:ea typeface="궁서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      ⇒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 </a:t>
            </a:r>
            <a:r>
              <a:rPr lang="ko-KR" altLang="en-US" sz="1600" spc="-150" dirty="0" smtClean="0">
                <a:solidFill>
                  <a:srgbClr val="C00000"/>
                </a:solidFill>
                <a:latin typeface="궁서" pitchFamily="18" charset="-127"/>
                <a:ea typeface="궁서" pitchFamily="18" charset="-127"/>
              </a:rPr>
              <a:t>정치자금영수증을 </a:t>
            </a:r>
            <a:r>
              <a:rPr lang="ko-KR" altLang="en-US" sz="1600" spc="-150" dirty="0" smtClean="0">
                <a:solidFill>
                  <a:srgbClr val="C00000"/>
                </a:solidFill>
                <a:latin typeface="궁서" pitchFamily="18" charset="-127"/>
                <a:ea typeface="궁서" pitchFamily="18" charset="-127"/>
              </a:rPr>
              <a:t>발행하여 원부와 함께 해당 후원회가 보관하여야 함</a:t>
            </a:r>
            <a:r>
              <a:rPr lang="en-US" altLang="ko-KR" sz="1600" spc="-150" dirty="0" smtClean="0">
                <a:solidFill>
                  <a:srgbClr val="C00000"/>
                </a:solidFill>
                <a:latin typeface="궁서" pitchFamily="18" charset="-127"/>
                <a:ea typeface="궁서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•  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1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회 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1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만원 이하 </a:t>
            </a:r>
            <a:r>
              <a:rPr lang="ko-KR" altLang="en-US" spc="-150" dirty="0" err="1" smtClean="0">
                <a:latin typeface="바탕" pitchFamily="18" charset="-127"/>
                <a:ea typeface="바탕" pitchFamily="18" charset="-127"/>
              </a:rPr>
              <a:t>기부시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150" dirty="0" err="1" smtClean="0">
                <a:latin typeface="바탕" pitchFamily="18" charset="-127"/>
                <a:ea typeface="바탕" pitchFamily="18" charset="-127"/>
              </a:rPr>
              <a:t>당해연도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말일 현재로 영수증 일괄 </a:t>
            </a:r>
            <a:r>
              <a:rPr lang="ko-KR" altLang="en-US" spc="-150" dirty="0" err="1" smtClean="0">
                <a:latin typeface="바탕" pitchFamily="18" charset="-127"/>
                <a:ea typeface="바탕" pitchFamily="18" charset="-127"/>
              </a:rPr>
              <a:t>발행ㆍ교부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가능</a:t>
            </a:r>
            <a:endParaRPr lang="en-US" altLang="ko-KR" spc="-15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• 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무정액영수증은 </a:t>
            </a:r>
            <a:r>
              <a:rPr lang="en-US" altLang="ko-KR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10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만원 단위</a:t>
            </a:r>
            <a:r>
              <a:rPr lang="ko-KR" altLang="en-US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미만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에 해당하는 후원금에 교부할 수 있음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   </a:t>
            </a:r>
            <a:r>
              <a:rPr lang="en-US" altLang="ko-KR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※ 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선관위가 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정치후원금센터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에서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 </a:t>
            </a:r>
            <a:r>
              <a:rPr lang="ko-KR" altLang="en-US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교부할 수 있도록 제작한 무정액영수증은 예외임</a:t>
            </a:r>
            <a:r>
              <a:rPr lang="en-US" altLang="ko-KR" sz="1600" spc="-150" dirty="0" smtClean="0">
                <a:solidFill>
                  <a:srgbClr val="0000CC"/>
                </a:solidFill>
                <a:latin typeface="궁서" pitchFamily="18" charset="-127"/>
                <a:ea typeface="궁서" pitchFamily="18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• 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유의사항</a:t>
            </a:r>
            <a:endParaRPr lang="en-US" altLang="ko-KR" b="1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-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후원회는「정치자금영수증 </a:t>
            </a:r>
            <a:r>
              <a:rPr lang="ko-KR" altLang="en-US" dirty="0" err="1" smtClean="0">
                <a:latin typeface="바탕" pitchFamily="18" charset="-127"/>
                <a:ea typeface="바탕" pitchFamily="18" charset="-127"/>
              </a:rPr>
              <a:t>발행ㆍ반납대장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」을 </a:t>
            </a:r>
            <a:r>
              <a:rPr lang="ko-KR" altLang="en-US" dirty="0" err="1" smtClean="0">
                <a:latin typeface="바탕" pitchFamily="18" charset="-127"/>
                <a:ea typeface="바탕" pitchFamily="18" charset="-127"/>
              </a:rPr>
              <a:t>비치ㆍ기재하여야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함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-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정치자금영수증에 </a:t>
            </a:r>
            <a:r>
              <a:rPr lang="ko-KR" altLang="en-US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후원회명을 기재할 수 없음</a:t>
            </a:r>
            <a:r>
              <a:rPr lang="en-US" altLang="ko-KR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-</a:t>
            </a:r>
            <a:r>
              <a:rPr lang="en-US" altLang="ko-KR" spc="-30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300" dirty="0" smtClean="0">
                <a:latin typeface="바탕" pitchFamily="18" charset="-127"/>
                <a:ea typeface="바탕" pitchFamily="18" charset="-127"/>
              </a:rPr>
              <a:t>정치후원금센터를 </a:t>
            </a:r>
            <a:r>
              <a:rPr lang="ko-KR" altLang="en-US" spc="-300" dirty="0" smtClean="0">
                <a:latin typeface="바탕" pitchFamily="18" charset="-127"/>
                <a:ea typeface="바탕" pitchFamily="18" charset="-127"/>
              </a:rPr>
              <a:t>통해 무정액영수증 </a:t>
            </a:r>
            <a:r>
              <a:rPr lang="ko-KR" altLang="en-US" spc="-300" dirty="0" err="1" smtClean="0">
                <a:latin typeface="바탕" pitchFamily="18" charset="-127"/>
                <a:ea typeface="바탕" pitchFamily="18" charset="-127"/>
              </a:rPr>
              <a:t>교부시</a:t>
            </a:r>
            <a:r>
              <a:rPr lang="ko-KR" altLang="en-US" spc="-30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300" dirty="0" err="1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인쇄제작된</a:t>
            </a:r>
            <a:r>
              <a:rPr lang="ko-KR" altLang="en-US" spc="-30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정치자금영수증 교부 금지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-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정기 </a:t>
            </a:r>
            <a:r>
              <a:rPr lang="ko-KR" altLang="en-US" spc="-150" dirty="0" err="1" smtClean="0">
                <a:latin typeface="바탕" pitchFamily="18" charset="-127"/>
                <a:ea typeface="바탕" pitchFamily="18" charset="-127"/>
              </a:rPr>
              <a:t>회계보고시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‘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발급받은 정치자금영수증의 매년 사용실태</a:t>
            </a:r>
            <a:r>
              <a:rPr lang="en-US" altLang="ko-KR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’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를 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보고하여야 함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600" spc="-150" dirty="0">
              <a:solidFill>
                <a:srgbClr val="C00000"/>
              </a:solidFill>
              <a:latin typeface="궁서" pitchFamily="18" charset="-127"/>
              <a:ea typeface="궁서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85728"/>
            <a:ext cx="6991355" cy="6067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428604"/>
            <a:ext cx="6501710" cy="60007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7704856" cy="648072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alt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후원회 회계처리시 유의사항</a:t>
            </a:r>
            <a:endParaRPr lang="ko-KR" altLang="en-US" sz="320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57158" y="928670"/>
            <a:ext cx="8280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6. 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불법후원금의 반환 및 국고귀속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1500174"/>
            <a:ext cx="8064896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바탕"/>
                <a:ea typeface="바탕"/>
              </a:rPr>
              <a:t>가</a:t>
            </a:r>
            <a:r>
              <a:rPr lang="en-US" altLang="ko-KR" b="1" dirty="0" smtClean="0">
                <a:latin typeface="바탕"/>
                <a:ea typeface="바탕"/>
              </a:rPr>
              <a:t>. </a:t>
            </a:r>
            <a:r>
              <a:rPr lang="ko-KR" altLang="en-US" b="1" dirty="0" smtClean="0">
                <a:latin typeface="바탕"/>
                <a:ea typeface="바탕"/>
              </a:rPr>
              <a:t>반환  </a:t>
            </a:r>
            <a:r>
              <a:rPr lang="ko-KR" altLang="en-US" b="1" dirty="0" err="1" smtClean="0">
                <a:latin typeface="바탕"/>
                <a:ea typeface="바탕"/>
              </a:rPr>
              <a:t>대상ㆍ방법</a:t>
            </a:r>
            <a:endParaRPr lang="en-US" altLang="ko-KR" b="1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• </a:t>
            </a:r>
            <a:r>
              <a:rPr lang="ko-KR" altLang="en-US" b="1" dirty="0" smtClean="0">
                <a:solidFill>
                  <a:srgbClr val="C00000"/>
                </a:solidFill>
                <a:latin typeface="바탕"/>
                <a:ea typeface="바탕"/>
              </a:rPr>
              <a:t>청탁 또는 불법 후원금이라는 사실을 안 날부터 </a:t>
            </a:r>
            <a:r>
              <a:rPr lang="en-US" altLang="ko-KR" b="1" dirty="0" smtClean="0">
                <a:solidFill>
                  <a:srgbClr val="C00000"/>
                </a:solidFill>
                <a:latin typeface="바탕"/>
                <a:ea typeface="바탕"/>
              </a:rPr>
              <a:t>30</a:t>
            </a:r>
            <a:r>
              <a:rPr lang="ko-KR" altLang="en-US" b="1" dirty="0" smtClean="0">
                <a:solidFill>
                  <a:srgbClr val="C00000"/>
                </a:solidFill>
                <a:latin typeface="바탕"/>
                <a:ea typeface="바탕"/>
              </a:rPr>
              <a:t>일 이내</a:t>
            </a:r>
            <a:r>
              <a:rPr lang="ko-KR" altLang="en-US" dirty="0" smtClean="0">
                <a:latin typeface="바탕"/>
                <a:ea typeface="바탕"/>
              </a:rPr>
              <a:t>에 후원인에게</a:t>
            </a:r>
            <a:endParaRPr lang="en-US" altLang="ko-KR" dirty="0" smtClean="0">
              <a:latin typeface="바탕"/>
              <a:ea typeface="바탕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/>
                <a:ea typeface="바탕"/>
              </a:rPr>
              <a:t>  </a:t>
            </a:r>
            <a:r>
              <a:rPr lang="ko-KR" altLang="en-US" dirty="0" smtClean="0">
                <a:latin typeface="바탕"/>
                <a:ea typeface="바탕"/>
              </a:rPr>
              <a:t> 반환하되</a:t>
            </a:r>
            <a:r>
              <a:rPr lang="en-US" altLang="ko-KR" dirty="0" smtClean="0">
                <a:latin typeface="바탕"/>
                <a:ea typeface="바탕"/>
              </a:rPr>
              <a:t>, </a:t>
            </a:r>
            <a:r>
              <a:rPr lang="ko-KR" altLang="en-US" dirty="0" smtClean="0">
                <a:latin typeface="바탕"/>
                <a:ea typeface="바탕"/>
              </a:rPr>
              <a:t>이미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교부한 정치자금영수증은 회수하여야 함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• 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반환한 후원금의 기부연도와 반환연도가 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동일한 경우 </a:t>
            </a:r>
            <a:r>
              <a:rPr lang="en-US" altLang="ko-KR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“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수입계정</a:t>
            </a:r>
            <a:r>
              <a:rPr lang="en-US" altLang="ko-KR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-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후원금 과목</a:t>
            </a:r>
            <a:r>
              <a:rPr lang="en-US" altLang="ko-KR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에서</a:t>
            </a:r>
            <a:endParaRPr lang="en-US" altLang="ko-KR" spc="-150" dirty="0" smtClean="0">
              <a:solidFill>
                <a:srgbClr val="C0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 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b="1" u="sng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감처리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하며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동일하지 않는 경우 </a:t>
            </a:r>
            <a:r>
              <a:rPr lang="en-US" altLang="ko-KR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“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지출계정</a:t>
            </a:r>
            <a:r>
              <a:rPr lang="en-US" altLang="ko-KR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-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그 밖의 경비 과목</a:t>
            </a:r>
            <a:r>
              <a:rPr lang="en-US" altLang="ko-KR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에서 </a:t>
            </a:r>
            <a:r>
              <a:rPr lang="ko-KR" altLang="en-US" b="1" u="sng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지출처리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하되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•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“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불법후원금 반환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”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등으로 사유 기재 및 </a:t>
            </a:r>
            <a:r>
              <a:rPr lang="ko-KR" altLang="en-US" spc="-300" dirty="0" smtClean="0">
                <a:latin typeface="바탕" pitchFamily="18" charset="-127"/>
                <a:ea typeface="바탕" pitchFamily="18" charset="-127"/>
              </a:rPr>
              <a:t>정치자금영수증과 입금영수증을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합본 보관</a:t>
            </a:r>
            <a:endParaRPr lang="en-US" altLang="ko-KR" spc="-15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나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국고귀속 사유 및 절차</a:t>
            </a:r>
            <a:endParaRPr lang="en-US" altLang="ko-KR" b="1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• 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후원인 연락처를 알지 못하거나 </a:t>
            </a:r>
            <a:r>
              <a:rPr lang="ko-KR" altLang="en-US" b="1" dirty="0" err="1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후원인이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수령 </a:t>
            </a:r>
            <a:r>
              <a:rPr lang="ko-KR" altLang="en-US" b="1" dirty="0" err="1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거절시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dirty="0" err="1" smtClean="0">
                <a:latin typeface="바탕" pitchFamily="18" charset="-127"/>
                <a:ea typeface="바탕" pitchFamily="18" charset="-127"/>
              </a:rPr>
              <a:t>국고귀속하여야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함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바탕" pitchFamily="18" charset="-127"/>
                <a:ea typeface="바탕" pitchFamily="18" charset="-127"/>
              </a:rPr>
              <a:t>   ※ </a:t>
            </a:r>
            <a:r>
              <a:rPr lang="en-US" altLang="ko-KR" sz="1600" b="1" spc="-150" dirty="0" smtClean="0">
                <a:latin typeface="바탕" pitchFamily="18" charset="-127"/>
                <a:ea typeface="바탕" pitchFamily="18" charset="-127"/>
              </a:rPr>
              <a:t>『</a:t>
            </a:r>
            <a:r>
              <a:rPr lang="ko-KR" altLang="en-US" sz="1600" b="1" spc="-150" dirty="0" smtClean="0">
                <a:latin typeface="바탕" pitchFamily="18" charset="-127"/>
                <a:ea typeface="바탕" pitchFamily="18" charset="-127"/>
              </a:rPr>
              <a:t>국고귀속대상 후원금의 내역보고서</a:t>
            </a:r>
            <a:r>
              <a:rPr lang="en-US" altLang="ko-KR" sz="1600" b="1" spc="-150" dirty="0" smtClean="0">
                <a:latin typeface="바탕" pitchFamily="18" charset="-127"/>
                <a:ea typeface="바탕" pitchFamily="18" charset="-127"/>
              </a:rPr>
              <a:t>』</a:t>
            </a:r>
            <a:r>
              <a:rPr lang="ko-KR" altLang="en-US" sz="1600" b="1" spc="-150" dirty="0" smtClean="0">
                <a:latin typeface="바탕" pitchFamily="18" charset="-127"/>
                <a:ea typeface="바탕" pitchFamily="18" charset="-127"/>
              </a:rPr>
              <a:t>제출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회계책임자</a:t>
            </a:r>
            <a:r>
              <a:rPr lang="en-US" altLang="ko-KR" sz="1600" b="1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</a:t>
            </a:r>
            <a:r>
              <a:rPr lang="en-US" altLang="ko-KR" sz="1600" b="1" spc="-150" dirty="0" smtClean="0">
                <a:latin typeface="바탕" pitchFamily="18" charset="-127"/>
                <a:ea typeface="바탕" pitchFamily="18" charset="-127"/>
              </a:rPr>
              <a:t> ⇒ </a:t>
            </a:r>
            <a:r>
              <a:rPr lang="ko-KR" altLang="en-US" sz="1600" b="1" spc="-150" dirty="0" smtClean="0">
                <a:latin typeface="바탕" pitchFamily="18" charset="-127"/>
                <a:ea typeface="바탕" pitchFamily="18" charset="-127"/>
              </a:rPr>
              <a:t>국고금 </a:t>
            </a:r>
            <a:r>
              <a:rPr lang="ko-KR" altLang="en-US" sz="1600" b="1" dirty="0" smtClean="0">
                <a:latin typeface="바탕" pitchFamily="18" charset="-127"/>
                <a:ea typeface="바탕" pitchFamily="18" charset="-127"/>
              </a:rPr>
              <a:t>납부통지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관할 선관위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       </a:t>
            </a:r>
            <a:r>
              <a:rPr lang="en-US" altLang="ko-KR" sz="1600" b="1" dirty="0" smtClean="0">
                <a:latin typeface="바탕" pitchFamily="18" charset="-127"/>
                <a:ea typeface="바탕" pitchFamily="18" charset="-127"/>
              </a:rPr>
              <a:t>⇒ </a:t>
            </a:r>
            <a:r>
              <a:rPr lang="ko-KR" altLang="en-US" sz="1600" b="1" dirty="0" smtClean="0">
                <a:latin typeface="바탕" pitchFamily="18" charset="-127"/>
                <a:ea typeface="바탕" pitchFamily="18" charset="-127"/>
              </a:rPr>
              <a:t>귀속대상 후원금 납입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회계책임자</a:t>
            </a:r>
            <a:r>
              <a:rPr lang="en-US" altLang="ko-KR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</a:t>
            </a:r>
            <a:r>
              <a:rPr lang="ko-KR" altLang="en-US" sz="1600" b="1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</a:t>
            </a:r>
            <a:endParaRPr lang="en-US" altLang="ko-KR" sz="1600" b="1" dirty="0" smtClean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• 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귀속대상 후원금  </a:t>
            </a:r>
            <a:r>
              <a:rPr lang="ko-KR" altLang="en-US" b="1" spc="-150" dirty="0" err="1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납입시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상기의 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“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가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에 준하여 처리하되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, “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불법후원금 선관위 국고</a:t>
            </a:r>
            <a:endParaRPr lang="en-US" altLang="ko-KR" spc="-15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   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귀속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으로 사유 기재</a:t>
            </a:r>
            <a:endParaRPr lang="ko-KR" altLang="en-US" spc="-150" dirty="0"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title"/>
          </p:nvPr>
        </p:nvSpPr>
        <p:spPr>
          <a:xfrm>
            <a:off x="-36512" y="95732"/>
            <a:ext cx="7704856" cy="648072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solidFill>
                  <a:schemeClr val="tx1"/>
                </a:solidFill>
                <a:latin typeface="바탕" pitchFamily="18" charset="-127"/>
                <a:ea typeface="바탕" pitchFamily="18" charset="-127"/>
              </a:rPr>
              <a:t> 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</a:t>
            </a:r>
            <a:r>
              <a:rPr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장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alt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후원회 회계처리시 유의사항</a:t>
            </a:r>
            <a:endParaRPr lang="ko-KR" altLang="en-US" sz="3200" spc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35113" y="-20004088"/>
            <a:ext cx="8759825" cy="369888"/>
            <a:chOff x="0" y="4320"/>
            <a:chExt cx="5518" cy="492443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4320"/>
              <a:ext cx="5518" cy="4924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57158" y="857232"/>
            <a:ext cx="8280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spc="300" dirty="0" smtClean="0">
                <a:latin typeface="바탕" pitchFamily="18" charset="-127"/>
                <a:ea typeface="바탕" pitchFamily="18" charset="-127"/>
              </a:rPr>
              <a:t>7. </a:t>
            </a:r>
            <a:r>
              <a:rPr lang="ko-KR" altLang="en-US" sz="2000" b="1" spc="300" dirty="0" smtClean="0">
                <a:latin typeface="바탕" pitchFamily="18" charset="-127"/>
                <a:ea typeface="바탕" pitchFamily="18" charset="-127"/>
              </a:rPr>
              <a:t>모금한도 초과 방지를 위한 활동</a:t>
            </a:r>
            <a:endParaRPr lang="ko-KR" altLang="en-US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1357298"/>
            <a:ext cx="806489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가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사전준비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•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모금방법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(ARS,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카드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계좌이체 등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)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별 담당자 연락처 사전 확보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•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입금중지에 필요한 서류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대표자 위임장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인감 등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)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확인 및 사전 준비</a:t>
            </a: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나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후원회 </a:t>
            </a:r>
            <a:r>
              <a:rPr lang="ko-KR" altLang="en-US" b="1" dirty="0" err="1" smtClean="0">
                <a:latin typeface="바탕" pitchFamily="18" charset="-127"/>
                <a:ea typeface="바탕" pitchFamily="18" charset="-127"/>
              </a:rPr>
              <a:t>모금액에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 대한 </a:t>
            </a:r>
            <a:r>
              <a:rPr lang="ko-KR" altLang="en-US" b="1" dirty="0" err="1" smtClean="0">
                <a:latin typeface="바탕" pitchFamily="18" charset="-127"/>
                <a:ea typeface="바탕" pitchFamily="18" charset="-127"/>
              </a:rPr>
              <a:t>확인ㆍ점검</a:t>
            </a:r>
            <a:endParaRPr lang="ko-KR" altLang="en-US" b="1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• 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연말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에는 매일매일 후원회 </a:t>
            </a:r>
            <a:r>
              <a:rPr lang="ko-KR" altLang="en-US" spc="-150" dirty="0" err="1" smtClean="0">
                <a:latin typeface="바탕" pitchFamily="18" charset="-127"/>
                <a:ea typeface="바탕" pitchFamily="18" charset="-127"/>
              </a:rPr>
              <a:t>모금액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 확인하되</a:t>
            </a:r>
            <a:r>
              <a:rPr lang="en-US" altLang="ko-KR" spc="-150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이체예정 금액까지 포함하여 계산</a:t>
            </a:r>
            <a:endParaRPr lang="en-US" altLang="ko-KR" spc="-15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•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은행휴무일의 전일 오후 및 다음날 오전에 </a:t>
            </a:r>
            <a:r>
              <a:rPr lang="ko-KR" altLang="en-US" dirty="0" err="1" smtClean="0">
                <a:latin typeface="바탕" pitchFamily="18" charset="-127"/>
                <a:ea typeface="바탕" pitchFamily="18" charset="-127"/>
              </a:rPr>
              <a:t>모금액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 확인 철저</a:t>
            </a:r>
            <a:endParaRPr lang="en-US" altLang="ko-KR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다</a:t>
            </a:r>
            <a:r>
              <a:rPr lang="en-US" altLang="ko-KR" b="1" dirty="0" smtClean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b="1" dirty="0" smtClean="0">
                <a:latin typeface="바탕" pitchFamily="18" charset="-127"/>
                <a:ea typeface="바탕" pitchFamily="18" charset="-127"/>
              </a:rPr>
              <a:t>모금중지 조치</a:t>
            </a:r>
            <a:endParaRPr lang="en-US" altLang="ko-KR" b="1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• </a:t>
            </a:r>
            <a:r>
              <a:rPr lang="ko-KR" altLang="en-US" b="1" dirty="0" err="1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모금방법별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 계좌이체 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기간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고려하여 모금 중지</a:t>
            </a:r>
            <a:r>
              <a:rPr lang="en-US" altLang="ko-KR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pc="-150" dirty="0" err="1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휴대폰ㆍ</a:t>
            </a:r>
            <a:r>
              <a:rPr lang="en-US" altLang="ko-KR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ARS</a:t>
            </a:r>
            <a:r>
              <a:rPr lang="ko-KR" altLang="en-US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→카드→예금계좌</a:t>
            </a:r>
            <a:r>
              <a:rPr lang="en-US" altLang="ko-KR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)</a:t>
            </a:r>
            <a:endParaRPr lang="ko-KR" altLang="en-US" spc="-150" dirty="0" smtClean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•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정치후원금센터 등 선관위를 통해 모금하는 후원금은 선관위에서 후원회</a:t>
            </a:r>
            <a:endParaRPr lang="en-US" altLang="ko-KR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 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계좌 입금시기를 고려하여 </a:t>
            </a:r>
            <a:r>
              <a:rPr lang="ko-KR" altLang="en-US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일괄 모금 중지</a:t>
            </a:r>
            <a:endParaRPr lang="en-US" altLang="ko-KR" dirty="0" smtClean="0">
              <a:solidFill>
                <a:srgbClr val="C00000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  •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다만</a:t>
            </a:r>
            <a:r>
              <a:rPr lang="en-US" altLang="ko-KR" dirty="0" smtClean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dirty="0" smtClean="0">
                <a:latin typeface="바탕" pitchFamily="18" charset="-127"/>
                <a:ea typeface="바탕" pitchFamily="18" charset="-127"/>
              </a:rPr>
              <a:t>선관위의 </a:t>
            </a:r>
            <a:r>
              <a:rPr lang="ko-KR" altLang="en-US" spc="-150" dirty="0" smtClean="0">
                <a:latin typeface="바탕" pitchFamily="18" charset="-127"/>
                <a:ea typeface="바탕" pitchFamily="18" charset="-127"/>
              </a:rPr>
              <a:t>일괄 모금중지 전이라도 </a:t>
            </a:r>
            <a:r>
              <a:rPr lang="ko-KR" altLang="en-US" spc="-150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모금한도에 이른 경우 </a:t>
            </a:r>
            <a:r>
              <a:rPr lang="ko-KR" altLang="en-US" b="1" spc="-150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해당 </a:t>
            </a:r>
            <a:r>
              <a:rPr lang="ko-KR" altLang="en-US" b="1" dirty="0" smtClean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후원회</a:t>
            </a:r>
            <a:r>
              <a:rPr lang="ko-KR" altLang="en-US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에서</a:t>
            </a:r>
            <a:endParaRPr lang="en-US" altLang="ko-KR" dirty="0" smtClean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  </a:t>
            </a:r>
            <a:r>
              <a:rPr lang="ko-KR" altLang="en-US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 모금 중지를 시켜야 함</a:t>
            </a:r>
            <a:r>
              <a:rPr lang="en-US" altLang="ko-KR" dirty="0" smtClean="0">
                <a:solidFill>
                  <a:srgbClr val="0000CC"/>
                </a:solidFill>
                <a:latin typeface="바탕" pitchFamily="18" charset="-127"/>
                <a:ea typeface="바탕" pitchFamily="18" charset="-127"/>
              </a:rPr>
              <a:t>.</a:t>
            </a:r>
            <a:endParaRPr lang="ko-KR" altLang="en-US" dirty="0">
              <a:solidFill>
                <a:srgbClr val="0000CC"/>
              </a:solidFill>
              <a:latin typeface="바탕" pitchFamily="18" charset="-127"/>
              <a:ea typeface="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9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노난실\04.세트2\0015.세트_희망교육\표지\1.png"/>
          <p:cNvPicPr>
            <a:picLocks noChangeAspect="1" noChangeArrowheads="1"/>
          </p:cNvPicPr>
          <p:nvPr/>
        </p:nvPicPr>
        <p:blipFill>
          <a:blip r:embed="rId2" cstate="print"/>
          <a:srcRect t="75200"/>
          <a:stretch>
            <a:fillRect/>
          </a:stretch>
        </p:blipFill>
        <p:spPr bwMode="auto">
          <a:xfrm>
            <a:off x="0" y="5069087"/>
            <a:ext cx="9144000" cy="178608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427984" y="2204864"/>
            <a:ext cx="4608512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800" b="1" dirty="0" smtClean="0">
                <a:ln>
                  <a:prstDash val="solid"/>
                </a:ln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감 사 합 </a:t>
            </a:r>
            <a:r>
              <a:rPr kumimoji="0" lang="ko-KR" altLang="en-US" sz="4800" b="1" dirty="0" err="1" smtClean="0">
                <a:ln>
                  <a:prstDash val="solid"/>
                </a:ln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니</a:t>
            </a:r>
            <a:r>
              <a:rPr kumimoji="0" lang="ko-KR" altLang="en-US" sz="4800" b="1" dirty="0" smtClean="0">
                <a:ln>
                  <a:prstDash val="solid"/>
                </a:ln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 다</a:t>
            </a:r>
            <a:r>
              <a:rPr kumimoji="0" lang="en-US" altLang="ko-KR" sz="4800" b="1" dirty="0" smtClean="0">
                <a:ln>
                  <a:prstDash val="solid"/>
                </a:ln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Mod val="20000"/>
            <a:lumOff val="80000"/>
          </a:schemeClr>
        </a:solidFill>
      </a:spPr>
      <a:bodyPr wrap="square">
        <a:spAutoFit/>
      </a:bodyPr>
      <a:lstStyle>
        <a:defPPr algn="ctr">
          <a:lnSpc>
            <a:spcPct val="150000"/>
          </a:lnSpc>
          <a:defRPr b="1" dirty="0" smtClean="0">
            <a:latin typeface="바탕" pitchFamily="18" charset="-127"/>
            <a:ea typeface="바탕" pitchFamily="18" charset="-127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18280</TotalTime>
  <Words>2636</Words>
  <Application>Microsoft Office PowerPoint</Application>
  <PresentationFormat>화면 슬라이드 쇼(4:3)</PresentationFormat>
  <Paragraphs>331</Paragraphs>
  <Slides>39</Slides>
  <Notes>35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0" baseType="lpstr">
      <vt:lpstr>Office 테마</vt:lpstr>
      <vt:lpstr>슬라이드 1</vt:lpstr>
      <vt:lpstr>슬라이드 2</vt:lpstr>
      <vt:lpstr> 제1장  정치자금 회계실무 일반</vt:lpstr>
      <vt:lpstr> Ⅰ. 회계책임자의 임무와 책임</vt:lpstr>
      <vt:lpstr>Ⅰ.  회계책임자의 임무와 책임</vt:lpstr>
      <vt:lpstr>슬라이드 6</vt:lpstr>
      <vt:lpstr>Ⅰ.  회계책임자의 임무와 책임</vt:lpstr>
      <vt:lpstr> Ⅱ.  정치자금의 정의 등</vt:lpstr>
      <vt:lpstr> Ⅱ.  정치자금의 정의 등</vt:lpstr>
      <vt:lpstr> Ⅲ. 정치자금의 수입 ∙ 지출 원칙</vt:lpstr>
      <vt:lpstr> Ⅲ. 정치자금의 수입 ∙ 지출 기본원칙</vt:lpstr>
      <vt:lpstr> Ⅳ. 정치자금 회계처리 원칙</vt:lpstr>
      <vt:lpstr>슬라이드 13</vt:lpstr>
      <vt:lpstr>슬라이드 14</vt:lpstr>
      <vt:lpstr>슬라이드 15</vt:lpstr>
      <vt:lpstr> Ⅳ.  정치자금 회계처리 원칙</vt:lpstr>
      <vt:lpstr> Ⅳ.  정치자금 회계처리 원칙</vt:lpstr>
      <vt:lpstr>슬라이드 18</vt:lpstr>
      <vt:lpstr> Ⅳ. 정치자금 회계처리 원칙</vt:lpstr>
      <vt:lpstr> Ⅵ.  정치자금 회계처리 원칙</vt:lpstr>
      <vt:lpstr>슬라이드 21</vt:lpstr>
      <vt:lpstr>슬라이드 22</vt:lpstr>
      <vt:lpstr> Ⅵ.  정치자금 회계처리 원칙</vt:lpstr>
      <vt:lpstr> Ⅳ. 정치자금 회계처리 원칙</vt:lpstr>
      <vt:lpstr> Ⅳ. 정치자금 회계처리 원칙</vt:lpstr>
      <vt:lpstr> Ⅳ. 정치자금 회계처리 원칙</vt:lpstr>
      <vt:lpstr>슬라이드 27</vt:lpstr>
      <vt:lpstr>Ⅴ.  정치자금 회계보고</vt:lpstr>
      <vt:lpstr>Ⅴ.  정치자금 회계보고</vt:lpstr>
      <vt:lpstr> 제2장  후원회 회계처리시 유의사항</vt:lpstr>
      <vt:lpstr> 제2장  후원회 회계처리시 유의사항</vt:lpstr>
      <vt:lpstr> 제2장  후원회 회계처리시 유의사항</vt:lpstr>
      <vt:lpstr> 제2장  후원회 회계처리시 유의사항</vt:lpstr>
      <vt:lpstr> 제2장  후원회 회계처리시 유의사항</vt:lpstr>
      <vt:lpstr>슬라이드 35</vt:lpstr>
      <vt:lpstr>슬라이드 36</vt:lpstr>
      <vt:lpstr> 제2장  후원회 회계처리시 유의사항</vt:lpstr>
      <vt:lpstr> 제2장  후원회 회계처리시 유의사항</vt:lpstr>
      <vt:lpstr>슬라이드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TITLE SLIDE</dc:title>
  <dc:creator>eugene</dc:creator>
  <cp:lastModifiedBy>user</cp:lastModifiedBy>
  <cp:revision>2076</cp:revision>
  <dcterms:created xsi:type="dcterms:W3CDTF">2012-12-28T02:22:59Z</dcterms:created>
  <dcterms:modified xsi:type="dcterms:W3CDTF">2016-06-02T01:26:19Z</dcterms:modified>
</cp:coreProperties>
</file>