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5" r:id="rId3"/>
    <p:sldId id="276" r:id="rId4"/>
    <p:sldId id="277" r:id="rId5"/>
    <p:sldId id="278" r:id="rId6"/>
    <p:sldId id="279" r:id="rId7"/>
    <p:sldId id="272" r:id="rId8"/>
    <p:sldId id="280" r:id="rId9"/>
    <p:sldId id="281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EFE"/>
    <a:srgbClr val="96EAFE"/>
    <a:srgbClr val="7C5989"/>
    <a:srgbClr val="000066"/>
    <a:srgbClr val="333399"/>
    <a:srgbClr val="FFFFFF"/>
    <a:srgbClr val="336699"/>
    <a:srgbClr val="00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84" autoAdjust="0"/>
    <p:restoredTop sz="93617" autoAdjust="0"/>
  </p:normalViewPr>
  <p:slideViewPr>
    <p:cSldViewPr>
      <p:cViewPr>
        <p:scale>
          <a:sx n="90" d="100"/>
          <a:sy n="90" d="100"/>
        </p:scale>
        <p:origin x="-137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124200"/>
            <a:ext cx="4419600" cy="609600"/>
          </a:xfrm>
        </p:spPr>
        <p:txBody>
          <a:bodyPr/>
          <a:lstStyle>
            <a:lvl1pPr algn="ctr">
              <a:defRPr sz="4600"/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14800"/>
            <a:ext cx="4648200" cy="3048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3E0B1FD-12C1-48F4-8BC4-638190AE954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E111D-42A0-408F-B704-F2C136DDCBB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524AA-D42D-45A7-8450-6EAA7374CC3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62000" y="609600"/>
            <a:ext cx="3048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962400" y="609600"/>
            <a:ext cx="3048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E9DDB-DCFF-431A-93F1-387370C38A4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528FF-D518-4DBB-929D-19C2EBE3003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0FB4B-BF26-4613-A489-74A4F756349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07187-F05F-4D47-A686-598304FF96F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B9CDB-46AC-4DE7-846B-A0AE26D2A26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CA655-E14D-488D-BE02-D043B63B0D7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F04F2-23DC-4FEA-A5BA-A10DA04964C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48500" y="0"/>
            <a:ext cx="2095500" cy="6324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62000" y="0"/>
            <a:ext cx="6134100" cy="6324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2088D-6B3F-4C28-AC20-32EEC4FE137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609600"/>
            <a:ext cx="6248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0"/>
            <a:ext cx="8153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+mn-lt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+mn-lt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굴림" charset="-127"/>
              </a:defRPr>
            </a:lvl1pPr>
          </a:lstStyle>
          <a:p>
            <a:fld id="{1C850B14-3AB1-4E09-8FC6-7E8D3AC5CB4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2000">
          <a:solidFill>
            <a:srgbClr val="336699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>
          <a:solidFill>
            <a:srgbClr val="336699"/>
          </a:solidFill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600">
          <a:solidFill>
            <a:srgbClr val="336699"/>
          </a:solidFill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SzPct val="300000"/>
        <a:buBlip>
          <a:blip r:embed="rId14"/>
        </a:buBlip>
        <a:defRPr sz="1400">
          <a:solidFill>
            <a:srgbClr val="336699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124200"/>
            <a:ext cx="4419600" cy="609600"/>
          </a:xfrm>
        </p:spPr>
        <p:txBody>
          <a:bodyPr/>
          <a:lstStyle/>
          <a:p>
            <a:r>
              <a:rPr lang="ko-KR" altLang="en-US" sz="3600" smtClean="0">
                <a:ea typeface="굴림" charset="-127"/>
              </a:rPr>
              <a:t>정보소외계층을 위한듣는 홈페이지</a:t>
            </a:r>
            <a:endParaRPr lang="en-US" altLang="ko-KR" sz="3600" dirty="0">
              <a:ea typeface="굴림" charset="-127"/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838712"/>
            <a:ext cx="4648200" cy="304800"/>
          </a:xfrm>
        </p:spPr>
        <p:txBody>
          <a:bodyPr/>
          <a:lstStyle/>
          <a:p>
            <a:pPr algn="l">
              <a:lnSpc>
                <a:spcPct val="14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회  사 명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㈜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인투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HCI</a:t>
            </a:r>
          </a:p>
          <a:p>
            <a:pPr algn="l">
              <a:lnSpc>
                <a:spcPct val="14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벤처인증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20130106248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호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4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담  당 자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이민호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/010-2293-7727</a:t>
            </a:r>
          </a:p>
        </p:txBody>
      </p:sp>
      <p:pic>
        <p:nvPicPr>
          <p:cNvPr id="15" name="그림 14" descr="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1785918" cy="85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KCS0053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2214554"/>
            <a:ext cx="1967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그림 7" descr="선거관리위원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857356" y="6143644"/>
            <a:ext cx="464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www.intohci.com</a:t>
            </a:r>
            <a:endParaRPr kumimoji="0" lang="ko-KR" altLang="ko-KR" sz="2400" b="0" i="0" u="none" strike="noStrike" kern="0" cap="none" spc="0" normalizeH="0" baseline="0" noProof="0" dirty="0">
              <a:ln>
                <a:noFill/>
              </a:ln>
              <a:solidFill>
                <a:srgbClr val="3366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332680" y="861995"/>
            <a:ext cx="3617913" cy="2878138"/>
            <a:chOff x="340" y="1266"/>
            <a:chExt cx="2279" cy="1813"/>
          </a:xfrm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340" y="1266"/>
              <a:ext cx="2279" cy="1813"/>
              <a:chOff x="1383" y="1313"/>
              <a:chExt cx="1671" cy="1327"/>
            </a:xfrm>
          </p:grpSpPr>
          <p:pic>
            <p:nvPicPr>
              <p:cNvPr id="41" name="Picture 2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383" y="1313"/>
                <a:ext cx="1662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" name="Picture 2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1564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" name="Picture 2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1786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Picture 2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2009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Picture 2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2231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" name="Picture 2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8" y="2454"/>
                <a:ext cx="1566" cy="1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391" y="1284"/>
              <a:ext cx="20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673" y="1295"/>
              <a:ext cx="190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ko-KR" sz="1500" dirty="0" smtClean="0">
                  <a:latin typeface="HY견고딕" pitchFamily="18" charset="-127"/>
                  <a:ea typeface="HY견고딕" pitchFamily="18" charset="-127"/>
                </a:rPr>
                <a:t>기술의 </a:t>
              </a:r>
              <a:r>
                <a:rPr lang="ko-KR" altLang="ko-KR" sz="1500" dirty="0">
                  <a:latin typeface="HY견고딕" pitchFamily="18" charset="-127"/>
                  <a:ea typeface="HY견고딕" pitchFamily="18" charset="-127"/>
                </a:rPr>
                <a:t>개요</a:t>
              </a:r>
              <a:endParaRPr lang="ko-KR" altLang="en-US" sz="1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515" y="1625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32" name="Rectangle 33"/>
            <p:cNvSpPr>
              <a:spLocks noChangeArrowheads="1"/>
            </p:cNvSpPr>
            <p:nvPr/>
          </p:nvSpPr>
          <p:spPr bwMode="auto">
            <a:xfrm>
              <a:off x="790" y="1644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서비스의</a:t>
              </a:r>
              <a:r>
                <a:rPr lang="ko-KR" altLang="ko-KR" sz="13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ko-KR" sz="1300" dirty="0">
                  <a:latin typeface="HY견고딕" pitchFamily="18" charset="-127"/>
                  <a:ea typeface="HY견고딕" pitchFamily="18" charset="-127"/>
                </a:rPr>
                <a:t>개요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" name="Text Box 34"/>
            <p:cNvSpPr txBox="1">
              <a:spLocks noChangeArrowheads="1"/>
            </p:cNvSpPr>
            <p:nvPr/>
          </p:nvSpPr>
          <p:spPr bwMode="auto">
            <a:xfrm>
              <a:off x="515" y="1927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34" name="Rectangle 35"/>
            <p:cNvSpPr>
              <a:spLocks noChangeArrowheads="1"/>
            </p:cNvSpPr>
            <p:nvPr/>
          </p:nvSpPr>
          <p:spPr bwMode="auto">
            <a:xfrm>
              <a:off x="790" y="1948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시스템구성도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 Box 36"/>
            <p:cNvSpPr txBox="1">
              <a:spLocks noChangeArrowheads="1"/>
            </p:cNvSpPr>
            <p:nvPr/>
          </p:nvSpPr>
          <p:spPr bwMode="auto">
            <a:xfrm>
              <a:off x="515" y="2232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36" name="Rectangle 37"/>
            <p:cNvSpPr>
              <a:spLocks noChangeArrowheads="1"/>
            </p:cNvSpPr>
            <p:nvPr/>
          </p:nvSpPr>
          <p:spPr bwMode="auto">
            <a:xfrm>
              <a:off x="790" y="2237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err="1" smtClean="0">
                  <a:latin typeface="HY견고딕" pitchFamily="18" charset="-127"/>
                  <a:ea typeface="HY견고딕" pitchFamily="18" charset="-127"/>
                </a:rPr>
                <a:t>웹텍스트</a:t>
              </a:r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300" dirty="0" smtClean="0">
                  <a:latin typeface="HY견고딕" pitchFamily="18" charset="-127"/>
                  <a:ea typeface="HY견고딕" pitchFamily="18" charset="-127"/>
                </a:rPr>
                <a:t>TTS </a:t>
              </a:r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변환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" name="Text Box 38"/>
            <p:cNvSpPr txBox="1">
              <a:spLocks noChangeArrowheads="1"/>
            </p:cNvSpPr>
            <p:nvPr/>
          </p:nvSpPr>
          <p:spPr bwMode="auto">
            <a:xfrm>
              <a:off x="515" y="2534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38" name="Rectangle 39"/>
            <p:cNvSpPr>
              <a:spLocks noChangeArrowheads="1"/>
            </p:cNvSpPr>
            <p:nvPr/>
          </p:nvSpPr>
          <p:spPr bwMode="auto">
            <a:xfrm>
              <a:off x="790" y="2555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사용기능키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9" name="Text Box 40"/>
            <p:cNvSpPr txBox="1">
              <a:spLocks noChangeArrowheads="1"/>
            </p:cNvSpPr>
            <p:nvPr/>
          </p:nvSpPr>
          <p:spPr bwMode="auto">
            <a:xfrm>
              <a:off x="515" y="2838"/>
              <a:ext cx="1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5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40" name="Rectangle 41"/>
            <p:cNvSpPr>
              <a:spLocks noChangeArrowheads="1"/>
            </p:cNvSpPr>
            <p:nvPr/>
          </p:nvSpPr>
          <p:spPr bwMode="auto">
            <a:xfrm>
              <a:off x="790" y="2858"/>
              <a:ext cx="1749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300" dirty="0" smtClean="0">
                  <a:latin typeface="HY견고딕" pitchFamily="18" charset="-127"/>
                  <a:ea typeface="HY견고딕" pitchFamily="18" charset="-127"/>
                </a:rPr>
                <a:t>사업강점</a:t>
              </a:r>
              <a:endParaRPr lang="ko-KR" altLang="en-US" sz="13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47" name="Picture 2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2614" y="3814540"/>
            <a:ext cx="3398014" cy="40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 Box 272"/>
          <p:cNvSpPr txBox="1">
            <a:spLocks noChangeArrowheads="1"/>
          </p:cNvSpPr>
          <p:nvPr/>
        </p:nvSpPr>
        <p:spPr bwMode="auto">
          <a:xfrm>
            <a:off x="1660528" y="3840578"/>
            <a:ext cx="30489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6</a:t>
            </a:r>
          </a:p>
        </p:txBody>
      </p:sp>
      <p:sp>
        <p:nvSpPr>
          <p:cNvPr id="49" name="Rectangle 41"/>
          <p:cNvSpPr>
            <a:spLocks noChangeArrowheads="1"/>
          </p:cNvSpPr>
          <p:nvPr/>
        </p:nvSpPr>
        <p:spPr bwMode="auto">
          <a:xfrm>
            <a:off x="2053330" y="3868827"/>
            <a:ext cx="277653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서비스기관 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643306" y="5896293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www.intohci.com</a:t>
            </a:r>
            <a:endParaRPr lang="ko-KR" altLang="en-US" dirty="0"/>
          </a:p>
        </p:txBody>
      </p:sp>
      <p:pic>
        <p:nvPicPr>
          <p:cNvPr id="52" name="Picture 2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2614" y="4286256"/>
            <a:ext cx="3398014" cy="40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 Box 272"/>
          <p:cNvSpPr txBox="1">
            <a:spLocks noChangeArrowheads="1"/>
          </p:cNvSpPr>
          <p:nvPr/>
        </p:nvSpPr>
        <p:spPr bwMode="auto">
          <a:xfrm>
            <a:off x="1660528" y="4312294"/>
            <a:ext cx="30489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7</a:t>
            </a:r>
          </a:p>
        </p:txBody>
      </p:sp>
      <p:sp>
        <p:nvSpPr>
          <p:cNvPr id="54" name="Rectangle 41"/>
          <p:cNvSpPr>
            <a:spLocks noChangeArrowheads="1"/>
          </p:cNvSpPr>
          <p:nvPr/>
        </p:nvSpPr>
        <p:spPr bwMode="auto">
          <a:xfrm>
            <a:off x="2053330" y="4340543"/>
            <a:ext cx="277653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기술특허사</a:t>
            </a: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항</a:t>
            </a:r>
          </a:p>
        </p:txBody>
      </p:sp>
      <p:pic>
        <p:nvPicPr>
          <p:cNvPr id="55" name="그림 54" descr="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4414" cy="578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" name="TextBox 55"/>
          <p:cNvSpPr txBox="1"/>
          <p:nvPr/>
        </p:nvSpPr>
        <p:spPr>
          <a:xfrm>
            <a:off x="7643834" y="150017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굴림" pitchFamily="50" charset="-127"/>
                <a:ea typeface="굴림" pitchFamily="50" charset="-127"/>
              </a:rPr>
              <a:t>백제문화제</a:t>
            </a:r>
            <a:endParaRPr lang="ko-KR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0" name="그림 49" descr="선거관리위원회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14"/>
          <p:cNvSpPr txBox="1">
            <a:spLocks noChangeArrowheads="1"/>
          </p:cNvSpPr>
          <p:nvPr/>
        </p:nvSpPr>
        <p:spPr bwMode="auto">
          <a:xfrm>
            <a:off x="558800" y="314325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sp>
        <p:nvSpPr>
          <p:cNvPr id="21508" name="Rectangle 15"/>
          <p:cNvSpPr>
            <a:spLocks noChangeArrowheads="1"/>
          </p:cNvSpPr>
          <p:nvPr/>
        </p:nvSpPr>
        <p:spPr bwMode="auto">
          <a:xfrm>
            <a:off x="1065213" y="314325"/>
            <a:ext cx="2776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기술의개요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서비스개요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1509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50" y="1133475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Line 25"/>
          <p:cNvSpPr>
            <a:spLocks noChangeShapeType="1"/>
          </p:cNvSpPr>
          <p:nvPr/>
        </p:nvSpPr>
        <p:spPr bwMode="auto">
          <a:xfrm>
            <a:off x="4570413" y="3589338"/>
            <a:ext cx="3951287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1" name="Line 26"/>
          <p:cNvSpPr>
            <a:spLocks noChangeShapeType="1"/>
          </p:cNvSpPr>
          <p:nvPr/>
        </p:nvSpPr>
        <p:spPr bwMode="auto">
          <a:xfrm>
            <a:off x="4570413" y="3589338"/>
            <a:ext cx="3951287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2" name="Line 27"/>
          <p:cNvSpPr>
            <a:spLocks noChangeShapeType="1"/>
          </p:cNvSpPr>
          <p:nvPr/>
        </p:nvSpPr>
        <p:spPr bwMode="auto">
          <a:xfrm>
            <a:off x="4570413" y="3778993"/>
            <a:ext cx="37480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3" name="Line 28"/>
          <p:cNvSpPr>
            <a:spLocks noChangeShapeType="1"/>
          </p:cNvSpPr>
          <p:nvPr/>
        </p:nvSpPr>
        <p:spPr bwMode="auto">
          <a:xfrm>
            <a:off x="4570413" y="3589338"/>
            <a:ext cx="31384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4" name="Line 29"/>
          <p:cNvSpPr>
            <a:spLocks noChangeShapeType="1"/>
          </p:cNvSpPr>
          <p:nvPr/>
        </p:nvSpPr>
        <p:spPr bwMode="auto">
          <a:xfrm>
            <a:off x="4570413" y="3589338"/>
            <a:ext cx="25685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5" name="Line 30"/>
          <p:cNvSpPr>
            <a:spLocks noChangeShapeType="1"/>
          </p:cNvSpPr>
          <p:nvPr/>
        </p:nvSpPr>
        <p:spPr bwMode="auto">
          <a:xfrm>
            <a:off x="4570413" y="3589338"/>
            <a:ext cx="1992312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6" name="Line 31"/>
          <p:cNvSpPr>
            <a:spLocks noChangeShapeType="1"/>
          </p:cNvSpPr>
          <p:nvPr/>
        </p:nvSpPr>
        <p:spPr bwMode="auto">
          <a:xfrm>
            <a:off x="4570413" y="3589338"/>
            <a:ext cx="148590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7" name="Line 32"/>
          <p:cNvSpPr>
            <a:spLocks noChangeShapeType="1"/>
          </p:cNvSpPr>
          <p:nvPr/>
        </p:nvSpPr>
        <p:spPr bwMode="auto">
          <a:xfrm>
            <a:off x="4570413" y="3589338"/>
            <a:ext cx="981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8" name="Line 33"/>
          <p:cNvSpPr>
            <a:spLocks noChangeShapeType="1"/>
          </p:cNvSpPr>
          <p:nvPr/>
        </p:nvSpPr>
        <p:spPr bwMode="auto">
          <a:xfrm>
            <a:off x="4570413" y="3589338"/>
            <a:ext cx="469900" cy="27924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9" name="Line 34"/>
          <p:cNvSpPr>
            <a:spLocks noChangeShapeType="1"/>
          </p:cNvSpPr>
          <p:nvPr/>
        </p:nvSpPr>
        <p:spPr bwMode="auto">
          <a:xfrm>
            <a:off x="4570413" y="3589338"/>
            <a:ext cx="0" cy="27924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0" name="Line 35"/>
          <p:cNvSpPr>
            <a:spLocks noChangeShapeType="1"/>
          </p:cNvSpPr>
          <p:nvPr/>
        </p:nvSpPr>
        <p:spPr bwMode="auto">
          <a:xfrm>
            <a:off x="4570413" y="3589338"/>
            <a:ext cx="3951287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1" name="Line 36"/>
          <p:cNvSpPr>
            <a:spLocks noChangeShapeType="1"/>
          </p:cNvSpPr>
          <p:nvPr/>
        </p:nvSpPr>
        <p:spPr bwMode="auto">
          <a:xfrm>
            <a:off x="4570413" y="3589338"/>
            <a:ext cx="3951287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2" name="Line 37"/>
          <p:cNvSpPr>
            <a:spLocks noChangeShapeType="1"/>
          </p:cNvSpPr>
          <p:nvPr/>
        </p:nvSpPr>
        <p:spPr bwMode="auto">
          <a:xfrm>
            <a:off x="4570413" y="3589338"/>
            <a:ext cx="3951287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3" name="Line 38"/>
          <p:cNvSpPr>
            <a:spLocks noChangeShapeType="1"/>
          </p:cNvSpPr>
          <p:nvPr/>
        </p:nvSpPr>
        <p:spPr bwMode="auto">
          <a:xfrm>
            <a:off x="4570413" y="3589338"/>
            <a:ext cx="3951287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4" name="Line 39"/>
          <p:cNvSpPr>
            <a:spLocks noChangeShapeType="1"/>
          </p:cNvSpPr>
          <p:nvPr/>
        </p:nvSpPr>
        <p:spPr bwMode="auto">
          <a:xfrm>
            <a:off x="4605338" y="3589338"/>
            <a:ext cx="3916362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5" name="Line 40"/>
          <p:cNvSpPr>
            <a:spLocks noChangeShapeType="1"/>
          </p:cNvSpPr>
          <p:nvPr/>
        </p:nvSpPr>
        <p:spPr bwMode="auto">
          <a:xfrm>
            <a:off x="4570413" y="3589338"/>
            <a:ext cx="3951287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6" name="Line 41"/>
          <p:cNvSpPr>
            <a:spLocks noChangeShapeType="1"/>
          </p:cNvSpPr>
          <p:nvPr/>
        </p:nvSpPr>
        <p:spPr bwMode="auto">
          <a:xfrm>
            <a:off x="4570413" y="3589338"/>
            <a:ext cx="3951287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7" name="Line 42"/>
          <p:cNvSpPr>
            <a:spLocks noChangeShapeType="1"/>
          </p:cNvSpPr>
          <p:nvPr/>
        </p:nvSpPr>
        <p:spPr bwMode="auto">
          <a:xfrm>
            <a:off x="4570413" y="3589338"/>
            <a:ext cx="3951287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8" name="Line 43"/>
          <p:cNvSpPr>
            <a:spLocks noChangeShapeType="1"/>
          </p:cNvSpPr>
          <p:nvPr/>
        </p:nvSpPr>
        <p:spPr bwMode="auto">
          <a:xfrm>
            <a:off x="4570413" y="3589338"/>
            <a:ext cx="3951287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29" name="Line 44"/>
          <p:cNvSpPr>
            <a:spLocks noChangeShapeType="1"/>
          </p:cNvSpPr>
          <p:nvPr/>
        </p:nvSpPr>
        <p:spPr bwMode="auto">
          <a:xfrm>
            <a:off x="4570413" y="3589338"/>
            <a:ext cx="3951287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30" name="Line 45"/>
          <p:cNvSpPr>
            <a:spLocks noChangeShapeType="1"/>
          </p:cNvSpPr>
          <p:nvPr/>
        </p:nvSpPr>
        <p:spPr bwMode="auto">
          <a:xfrm>
            <a:off x="4570413" y="3589338"/>
            <a:ext cx="3951287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622300" y="3589338"/>
            <a:ext cx="3948113" cy="2814637"/>
            <a:chOff x="235" y="1824"/>
            <a:chExt cx="2619" cy="1882"/>
          </a:xfrm>
        </p:grpSpPr>
        <p:sp>
          <p:nvSpPr>
            <p:cNvPr id="21562" name="Line 47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3" name="Line 48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43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4" name="Line 49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687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5" name="Line 50"/>
            <p:cNvSpPr>
              <a:spLocks noChangeShapeType="1"/>
            </p:cNvSpPr>
            <p:nvPr/>
          </p:nvSpPr>
          <p:spPr bwMode="auto">
            <a:xfrm flipH="1">
              <a:off x="371" y="1824"/>
              <a:ext cx="2483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6" name="Line 51"/>
            <p:cNvSpPr>
              <a:spLocks noChangeShapeType="1"/>
            </p:cNvSpPr>
            <p:nvPr/>
          </p:nvSpPr>
          <p:spPr bwMode="auto">
            <a:xfrm flipH="1">
              <a:off x="774" y="1824"/>
              <a:ext cx="2080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7" name="Line 52"/>
            <p:cNvSpPr>
              <a:spLocks noChangeShapeType="1"/>
            </p:cNvSpPr>
            <p:nvPr/>
          </p:nvSpPr>
          <p:spPr bwMode="auto">
            <a:xfrm flipH="1">
              <a:off x="1153" y="1824"/>
              <a:ext cx="1701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8" name="Line 53"/>
            <p:cNvSpPr>
              <a:spLocks noChangeShapeType="1"/>
            </p:cNvSpPr>
            <p:nvPr/>
          </p:nvSpPr>
          <p:spPr bwMode="auto">
            <a:xfrm flipH="1">
              <a:off x="1534" y="1824"/>
              <a:ext cx="1320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69" name="Line 54"/>
            <p:cNvSpPr>
              <a:spLocks noChangeShapeType="1"/>
            </p:cNvSpPr>
            <p:nvPr/>
          </p:nvSpPr>
          <p:spPr bwMode="auto">
            <a:xfrm flipH="1">
              <a:off x="1872" y="1824"/>
              <a:ext cx="982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0" name="Line 55"/>
            <p:cNvSpPr>
              <a:spLocks noChangeShapeType="1"/>
            </p:cNvSpPr>
            <p:nvPr/>
          </p:nvSpPr>
          <p:spPr bwMode="auto">
            <a:xfrm flipH="1">
              <a:off x="2206" y="1824"/>
              <a:ext cx="648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1" name="Line 56"/>
            <p:cNvSpPr>
              <a:spLocks noChangeShapeType="1"/>
            </p:cNvSpPr>
            <p:nvPr/>
          </p:nvSpPr>
          <p:spPr bwMode="auto">
            <a:xfrm flipH="1">
              <a:off x="2543" y="1824"/>
              <a:ext cx="311" cy="188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2" name="Line 57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239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3" name="Line 58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067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4" name="Line 59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919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5" name="Line 60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77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6" name="Line 61"/>
            <p:cNvSpPr>
              <a:spLocks noChangeShapeType="1"/>
            </p:cNvSpPr>
            <p:nvPr/>
          </p:nvSpPr>
          <p:spPr bwMode="auto">
            <a:xfrm flipH="1">
              <a:off x="235" y="1824"/>
              <a:ext cx="2597" cy="642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7" name="Line 62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514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8" name="Line 63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405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79" name="Line 64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298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80" name="Line 65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213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81" name="Line 66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126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82" name="Line 67"/>
            <p:cNvSpPr>
              <a:spLocks noChangeShapeType="1"/>
            </p:cNvSpPr>
            <p:nvPr/>
          </p:nvSpPr>
          <p:spPr bwMode="auto">
            <a:xfrm flipH="1">
              <a:off x="235" y="1824"/>
              <a:ext cx="2619" cy="63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622300" y="3617913"/>
            <a:ext cx="7899400" cy="1087437"/>
            <a:chOff x="235" y="1844"/>
            <a:chExt cx="5241" cy="728"/>
          </a:xfrm>
        </p:grpSpPr>
        <p:sp>
          <p:nvSpPr>
            <p:cNvPr id="21549" name="Line 74"/>
            <p:cNvSpPr>
              <a:spLocks noChangeShapeType="1"/>
            </p:cNvSpPr>
            <p:nvPr/>
          </p:nvSpPr>
          <p:spPr bwMode="auto">
            <a:xfrm>
              <a:off x="235" y="2572"/>
              <a:ext cx="5241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0" name="Line 75"/>
            <p:cNvSpPr>
              <a:spLocks noChangeShapeType="1"/>
            </p:cNvSpPr>
            <p:nvPr/>
          </p:nvSpPr>
          <p:spPr bwMode="auto">
            <a:xfrm flipV="1">
              <a:off x="235" y="2401"/>
              <a:ext cx="5241" cy="1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1" name="Line 76"/>
            <p:cNvSpPr>
              <a:spLocks noChangeShapeType="1"/>
            </p:cNvSpPr>
            <p:nvPr/>
          </p:nvSpPr>
          <p:spPr bwMode="auto">
            <a:xfrm>
              <a:off x="235" y="2245"/>
              <a:ext cx="5241" cy="5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2" name="Line 77"/>
            <p:cNvSpPr>
              <a:spLocks noChangeShapeType="1"/>
            </p:cNvSpPr>
            <p:nvPr/>
          </p:nvSpPr>
          <p:spPr bwMode="auto">
            <a:xfrm>
              <a:off x="235" y="2121"/>
              <a:ext cx="5217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3" name="Line 78"/>
            <p:cNvSpPr>
              <a:spLocks noChangeShapeType="1"/>
            </p:cNvSpPr>
            <p:nvPr/>
          </p:nvSpPr>
          <p:spPr bwMode="auto">
            <a:xfrm flipV="1">
              <a:off x="235" y="2015"/>
              <a:ext cx="5241" cy="6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4" name="Line 79"/>
            <p:cNvSpPr>
              <a:spLocks noChangeShapeType="1"/>
            </p:cNvSpPr>
            <p:nvPr/>
          </p:nvSpPr>
          <p:spPr bwMode="auto">
            <a:xfrm>
              <a:off x="235" y="1946"/>
              <a:ext cx="5241" cy="4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5" name="Line 80"/>
            <p:cNvSpPr>
              <a:spLocks noChangeShapeType="1"/>
            </p:cNvSpPr>
            <p:nvPr/>
          </p:nvSpPr>
          <p:spPr bwMode="auto">
            <a:xfrm flipV="1">
              <a:off x="235" y="1908"/>
              <a:ext cx="5241" cy="1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6" name="Line 81"/>
            <p:cNvSpPr>
              <a:spLocks noChangeShapeType="1"/>
            </p:cNvSpPr>
            <p:nvPr/>
          </p:nvSpPr>
          <p:spPr bwMode="auto">
            <a:xfrm>
              <a:off x="258" y="1866"/>
              <a:ext cx="5218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57" name="Line 82"/>
            <p:cNvSpPr>
              <a:spLocks noChangeShapeType="1"/>
            </p:cNvSpPr>
            <p:nvPr/>
          </p:nvSpPr>
          <p:spPr bwMode="auto">
            <a:xfrm>
              <a:off x="235" y="1844"/>
              <a:ext cx="5241" cy="0"/>
            </a:xfrm>
            <a:prstGeom prst="line">
              <a:avLst/>
            </a:prstGeom>
            <a:noFill/>
            <a:ln w="3175">
              <a:solidFill>
                <a:srgbClr val="C2D0E7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그룹 89"/>
          <p:cNvGrpSpPr/>
          <p:nvPr/>
        </p:nvGrpSpPr>
        <p:grpSpPr>
          <a:xfrm>
            <a:off x="827584" y="2941998"/>
            <a:ext cx="2016125" cy="3412962"/>
            <a:chOff x="971550" y="1416378"/>
            <a:chExt cx="2016125" cy="4172864"/>
          </a:xfrm>
        </p:grpSpPr>
        <p:sp>
          <p:nvSpPr>
            <p:cNvPr id="91" name="양쪽 모서리가 둥근 사각형 90"/>
            <p:cNvSpPr/>
            <p:nvPr/>
          </p:nvSpPr>
          <p:spPr>
            <a:xfrm rot="5400000">
              <a:off x="1574857" y="936062"/>
              <a:ext cx="809512" cy="2016125"/>
            </a:xfrm>
            <a:prstGeom prst="round2SameRect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13500000" scaled="1"/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2" name="양쪽 모서리가 둥근 사각형 91"/>
            <p:cNvSpPr/>
            <p:nvPr/>
          </p:nvSpPr>
          <p:spPr>
            <a:xfrm rot="5400000">
              <a:off x="170700" y="2772267"/>
              <a:ext cx="3617825" cy="2016125"/>
            </a:xfrm>
            <a:prstGeom prst="round2Same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18900000" scaled="1"/>
            </a:gradFill>
            <a:ln w="9525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plastic">
              <a:bevelT w="190500" h="63500"/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971550" y="1416378"/>
              <a:ext cx="2016125" cy="56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 WEB </a:t>
              </a:r>
              <a:r>
                <a:rPr kumimoji="1" lang="en-US" altLang="ko-KR" sz="1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SITE</a:t>
              </a:r>
              <a:endParaRPr kumimoji="1"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94" name="제목 2"/>
          <p:cNvSpPr txBox="1">
            <a:spLocks/>
          </p:cNvSpPr>
          <p:nvPr/>
        </p:nvSpPr>
        <p:spPr>
          <a:xfrm>
            <a:off x="558800" y="1268760"/>
            <a:ext cx="7899119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1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전화활용 인터넷 검색 시스템은 </a:t>
            </a:r>
            <a:r>
              <a:rPr lang="ko-KR" altLang="en-US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각 기관의 홈페이지를 통해서 공개되는 주요정보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에 대한 시각장애인 및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노안의 접근에 대한 어려움을 사용이 가장 일반화 되고 </a:t>
            </a:r>
            <a:r>
              <a:rPr lang="ko-KR" altLang="en-US" sz="1200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접근성이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 쉬운 전화를 통하여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인터넷 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홈페이지의</a:t>
            </a:r>
            <a:endParaRPr lang="en-US" altLang="ko-KR" sz="12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endParaRPr lang="en-US" altLang="ko-KR" sz="12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내용을 음성으로 청취하고자 하는 시스템이다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.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95" name="Oval 4"/>
          <p:cNvSpPr>
            <a:spLocks noChangeArrowheads="1"/>
          </p:cNvSpPr>
          <p:nvPr/>
        </p:nvSpPr>
        <p:spPr bwMode="auto">
          <a:xfrm>
            <a:off x="4139952" y="3917402"/>
            <a:ext cx="1143000" cy="114141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ko-KR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6" name="Text Box 6"/>
          <p:cNvSpPr txBox="1">
            <a:spLocks noChangeArrowheads="1"/>
          </p:cNvSpPr>
          <p:nvPr/>
        </p:nvSpPr>
        <p:spPr bwMode="auto">
          <a:xfrm>
            <a:off x="4141540" y="4130496"/>
            <a:ext cx="11382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Into-web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1" lang="ko-KR" alt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인투웹</a:t>
            </a:r>
            <a:endParaRPr kumimoji="1" lang="ko-KR" altLang="ko-KR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9" name="Picture 7" descr="http://tv03.search.naver.net/nhnsvc?quality=10&amp;size=148x106&amp;q=http://sstatic.naver.net/keypage/image/contents/44/446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4277136"/>
            <a:ext cx="1608632" cy="1152128"/>
          </a:xfrm>
          <a:prstGeom prst="rect">
            <a:avLst/>
          </a:prstGeom>
          <a:noFill/>
        </p:spPr>
      </p:pic>
      <p:sp>
        <p:nvSpPr>
          <p:cNvPr id="100" name="줄무늬가 있는 오른쪽 화살표 99"/>
          <p:cNvSpPr/>
          <p:nvPr/>
        </p:nvSpPr>
        <p:spPr>
          <a:xfrm>
            <a:off x="2915816" y="4122711"/>
            <a:ext cx="1152128" cy="72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1" name="Picture 16" descr="KCS0053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3474639"/>
            <a:ext cx="158626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" name="줄무늬가 있는 오른쪽 화살표 101"/>
          <p:cNvSpPr/>
          <p:nvPr/>
        </p:nvSpPr>
        <p:spPr>
          <a:xfrm>
            <a:off x="5364088" y="4122711"/>
            <a:ext cx="1152128" cy="72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 bwMode="auto">
          <a:xfrm>
            <a:off x="622300" y="1340768"/>
            <a:ext cx="7878790" cy="115212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모서리가 둥근 사각형 설명선 3"/>
          <p:cNvSpPr/>
          <p:nvPr/>
        </p:nvSpPr>
        <p:spPr bwMode="auto">
          <a:xfrm>
            <a:off x="6563519" y="2780928"/>
            <a:ext cx="1464865" cy="806111"/>
          </a:xfrm>
          <a:prstGeom prst="wedgeRoundRectCallout">
            <a:avLst>
              <a:gd name="adj1" fmla="val -11470"/>
              <a:gd name="adj2" fmla="val 75734"/>
              <a:gd name="adj3" fmla="val 16667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11875" y="3064839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전화로 검색청취</a:t>
            </a:r>
            <a:r>
              <a:rPr lang="en-US" altLang="ko-KR" sz="1100" b="1" dirty="0" smtClean="0"/>
              <a:t>…</a:t>
            </a:r>
            <a:endParaRPr lang="ko-KR" altLang="en-US" sz="1100" b="1" dirty="0"/>
          </a:p>
        </p:txBody>
      </p:sp>
      <p:sp>
        <p:nvSpPr>
          <p:cNvPr id="108" name="모서리가 둥근 사각형 설명선 107"/>
          <p:cNvSpPr/>
          <p:nvPr/>
        </p:nvSpPr>
        <p:spPr bwMode="auto">
          <a:xfrm>
            <a:off x="3851920" y="2826567"/>
            <a:ext cx="1464865" cy="806111"/>
          </a:xfrm>
          <a:prstGeom prst="wedgeRoundRectCallout">
            <a:avLst>
              <a:gd name="adj1" fmla="val -4187"/>
              <a:gd name="adj2" fmla="val 88968"/>
              <a:gd name="adj3" fmla="val 16667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923928" y="3114599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홈페이지 </a:t>
            </a:r>
            <a:r>
              <a:rPr lang="en-US" altLang="ko-KR" sz="1100" b="1" dirty="0" smtClean="0"/>
              <a:t>TTS </a:t>
            </a:r>
            <a:r>
              <a:rPr lang="ko-KR" altLang="en-US" sz="1100" b="1" dirty="0" smtClean="0"/>
              <a:t>변환</a:t>
            </a:r>
            <a:endParaRPr lang="ko-KR" altLang="en-US" sz="1100" b="1" dirty="0"/>
          </a:p>
        </p:txBody>
      </p:sp>
      <p:pic>
        <p:nvPicPr>
          <p:cNvPr id="77" name="그림 76" descr="대한노인회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662" y="3643314"/>
            <a:ext cx="1743075" cy="714380"/>
          </a:xfrm>
          <a:prstGeom prst="rect">
            <a:avLst/>
          </a:prstGeom>
        </p:spPr>
      </p:pic>
      <p:pic>
        <p:nvPicPr>
          <p:cNvPr id="78" name="그림 77" descr="공주시청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662" y="5357826"/>
            <a:ext cx="1409700" cy="78581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그림 179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9"/>
          <p:cNvSpPr txBox="1">
            <a:spLocks noChangeArrowheads="1"/>
          </p:cNvSpPr>
          <p:nvPr/>
        </p:nvSpPr>
        <p:spPr bwMode="auto">
          <a:xfrm>
            <a:off x="557213" y="322263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>
                <a:latin typeface="HY견고딕" pitchFamily="18" charset="-127"/>
                <a:ea typeface="HY견고딕" pitchFamily="18" charset="-127"/>
              </a:rPr>
              <a:t>2</a:t>
            </a: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1079500" y="322263"/>
            <a:ext cx="2776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시스템구성도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2533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071563"/>
            <a:ext cx="8928992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22300" y="3589338"/>
            <a:ext cx="7899400" cy="2814637"/>
            <a:chOff x="745" y="2316"/>
            <a:chExt cx="4270" cy="1568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2879" y="2316"/>
              <a:ext cx="2136" cy="1568"/>
              <a:chOff x="2854" y="1824"/>
              <a:chExt cx="2622" cy="1882"/>
            </a:xfrm>
          </p:grpSpPr>
          <p:sp>
            <p:nvSpPr>
              <p:cNvPr id="22613" name="Line 2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43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4" name="Line 2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687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5" name="Line 2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487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6" name="Line 2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083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7" name="Line 2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704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8" name="Line 2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322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19" name="Line 2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986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0" name="Line 2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651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1" name="Line 2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314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2" name="Line 2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0" cy="188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3" name="Line 3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39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4" name="Line 3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067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5" name="Line 3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919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6" name="Line 3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770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7" name="Line 34"/>
              <p:cNvSpPr>
                <a:spLocks noChangeShapeType="1"/>
              </p:cNvSpPr>
              <p:nvPr/>
            </p:nvSpPr>
            <p:spPr bwMode="auto">
              <a:xfrm>
                <a:off x="2877" y="1824"/>
                <a:ext cx="2599" cy="642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8" name="Line 3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514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29" name="Line 3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405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0" name="Line 3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98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1" name="Line 3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13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2" name="Line 3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6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633" name="Line 4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63"/>
              </a:xfrm>
              <a:prstGeom prst="line">
                <a:avLst/>
              </a:prstGeom>
              <a:noFill/>
              <a:ln w="3175">
                <a:solidFill>
                  <a:srgbClr val="C2D0E7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745" y="2316"/>
              <a:ext cx="4270" cy="1568"/>
              <a:chOff x="481" y="2316"/>
              <a:chExt cx="4798" cy="1568"/>
            </a:xfrm>
          </p:grpSpPr>
          <p:grpSp>
            <p:nvGrpSpPr>
              <p:cNvPr id="6" name="Group 42"/>
              <p:cNvGrpSpPr>
                <a:grpSpLocks/>
              </p:cNvGrpSpPr>
              <p:nvPr/>
            </p:nvGrpSpPr>
            <p:grpSpPr bwMode="auto">
              <a:xfrm>
                <a:off x="481" y="2316"/>
                <a:ext cx="2398" cy="1568"/>
                <a:chOff x="235" y="1824"/>
                <a:chExt cx="2619" cy="1882"/>
              </a:xfrm>
            </p:grpSpPr>
            <p:sp>
              <p:nvSpPr>
                <p:cNvPr id="22592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3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43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4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687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5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71" y="1824"/>
                  <a:ext cx="2483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6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774" y="1824"/>
                  <a:ext cx="2080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7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1153" y="1824"/>
                  <a:ext cx="1701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8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1534" y="1824"/>
                  <a:ext cx="1320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9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1872" y="1824"/>
                  <a:ext cx="982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0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2206" y="1824"/>
                  <a:ext cx="648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1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2543" y="1824"/>
                  <a:ext cx="311" cy="188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2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239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3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067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4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919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5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77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6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597" cy="642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7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514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8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405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09" name="Line 60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298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10" name="Line 61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213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11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126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612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235" y="1824"/>
                  <a:ext cx="2619" cy="63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7" name="Group 64"/>
              <p:cNvGrpSpPr>
                <a:grpSpLocks/>
              </p:cNvGrpSpPr>
              <p:nvPr/>
            </p:nvGrpSpPr>
            <p:grpSpPr bwMode="auto">
              <a:xfrm>
                <a:off x="481" y="3087"/>
                <a:ext cx="4798" cy="582"/>
                <a:chOff x="235" y="2750"/>
                <a:chExt cx="5241" cy="699"/>
              </a:xfrm>
            </p:grpSpPr>
            <p:sp>
              <p:nvSpPr>
                <p:cNvPr id="22588" name="Line 65"/>
                <p:cNvSpPr>
                  <a:spLocks noChangeShapeType="1"/>
                </p:cNvSpPr>
                <p:nvPr/>
              </p:nvSpPr>
              <p:spPr bwMode="auto">
                <a:xfrm>
                  <a:off x="235" y="3449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9" name="Line 66"/>
                <p:cNvSpPr>
                  <a:spLocks noChangeShapeType="1"/>
                </p:cNvSpPr>
                <p:nvPr/>
              </p:nvSpPr>
              <p:spPr bwMode="auto">
                <a:xfrm>
                  <a:off x="235" y="3191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0" name="Line 67"/>
                <p:cNvSpPr>
                  <a:spLocks noChangeShapeType="1"/>
                </p:cNvSpPr>
                <p:nvPr/>
              </p:nvSpPr>
              <p:spPr bwMode="auto">
                <a:xfrm>
                  <a:off x="235" y="2958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91" name="Line 68"/>
                <p:cNvSpPr>
                  <a:spLocks noChangeShapeType="1"/>
                </p:cNvSpPr>
                <p:nvPr/>
              </p:nvSpPr>
              <p:spPr bwMode="auto">
                <a:xfrm>
                  <a:off x="235" y="2750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8" name="Group 69"/>
              <p:cNvGrpSpPr>
                <a:grpSpLocks/>
              </p:cNvGrpSpPr>
              <p:nvPr/>
            </p:nvGrpSpPr>
            <p:grpSpPr bwMode="auto">
              <a:xfrm>
                <a:off x="481" y="2332"/>
                <a:ext cx="4798" cy="606"/>
                <a:chOff x="235" y="1844"/>
                <a:chExt cx="5241" cy="728"/>
              </a:xfrm>
            </p:grpSpPr>
            <p:sp>
              <p:nvSpPr>
                <p:cNvPr id="22579" name="Line 70"/>
                <p:cNvSpPr>
                  <a:spLocks noChangeShapeType="1"/>
                </p:cNvSpPr>
                <p:nvPr/>
              </p:nvSpPr>
              <p:spPr bwMode="auto">
                <a:xfrm>
                  <a:off x="235" y="2572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0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235" y="2401"/>
                  <a:ext cx="5241" cy="1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1" name="Line 72"/>
                <p:cNvSpPr>
                  <a:spLocks noChangeShapeType="1"/>
                </p:cNvSpPr>
                <p:nvPr/>
              </p:nvSpPr>
              <p:spPr bwMode="auto">
                <a:xfrm>
                  <a:off x="235" y="2245"/>
                  <a:ext cx="5241" cy="5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2" name="Line 73"/>
                <p:cNvSpPr>
                  <a:spLocks noChangeShapeType="1"/>
                </p:cNvSpPr>
                <p:nvPr/>
              </p:nvSpPr>
              <p:spPr bwMode="auto">
                <a:xfrm>
                  <a:off x="235" y="2121"/>
                  <a:ext cx="5217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3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235" y="2015"/>
                  <a:ext cx="5241" cy="6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4" name="Line 75"/>
                <p:cNvSpPr>
                  <a:spLocks noChangeShapeType="1"/>
                </p:cNvSpPr>
                <p:nvPr/>
              </p:nvSpPr>
              <p:spPr bwMode="auto">
                <a:xfrm>
                  <a:off x="235" y="1946"/>
                  <a:ext cx="5241" cy="4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5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35" y="1908"/>
                  <a:ext cx="5241" cy="1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6" name="Line 77"/>
                <p:cNvSpPr>
                  <a:spLocks noChangeShapeType="1"/>
                </p:cNvSpPr>
                <p:nvPr/>
              </p:nvSpPr>
              <p:spPr bwMode="auto">
                <a:xfrm>
                  <a:off x="258" y="1866"/>
                  <a:ext cx="5218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587" name="Line 78"/>
                <p:cNvSpPr>
                  <a:spLocks noChangeShapeType="1"/>
                </p:cNvSpPr>
                <p:nvPr/>
              </p:nvSpPr>
              <p:spPr bwMode="auto">
                <a:xfrm>
                  <a:off x="235" y="1844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2D0E7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106" name="직사각형 105"/>
          <p:cNvSpPr/>
          <p:nvPr/>
        </p:nvSpPr>
        <p:spPr>
          <a:xfrm>
            <a:off x="5220072" y="2924944"/>
            <a:ext cx="3672408" cy="33123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순서도: 자기 디스크 106"/>
          <p:cNvSpPr/>
          <p:nvPr/>
        </p:nvSpPr>
        <p:spPr>
          <a:xfrm>
            <a:off x="1043608" y="2636912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순서도: 자기 디스크 107"/>
          <p:cNvSpPr/>
          <p:nvPr/>
        </p:nvSpPr>
        <p:spPr>
          <a:xfrm>
            <a:off x="2195736" y="2636912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순서도: 자기 디스크 108"/>
          <p:cNvSpPr/>
          <p:nvPr/>
        </p:nvSpPr>
        <p:spPr>
          <a:xfrm>
            <a:off x="2771800" y="3501008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순서도: 자기 디스크 109"/>
          <p:cNvSpPr/>
          <p:nvPr/>
        </p:nvSpPr>
        <p:spPr>
          <a:xfrm>
            <a:off x="1581572" y="3947914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순서도: 자기 디스크 110"/>
          <p:cNvSpPr/>
          <p:nvPr/>
        </p:nvSpPr>
        <p:spPr>
          <a:xfrm>
            <a:off x="467544" y="3501008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2" name="직선 화살표 연결선 111"/>
          <p:cNvCxnSpPr/>
          <p:nvPr/>
        </p:nvCxnSpPr>
        <p:spPr>
          <a:xfrm flipV="1">
            <a:off x="2411760" y="4077072"/>
            <a:ext cx="36004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화살표 연결선 112"/>
          <p:cNvCxnSpPr/>
          <p:nvPr/>
        </p:nvCxnSpPr>
        <p:spPr>
          <a:xfrm flipH="1" flipV="1">
            <a:off x="2915816" y="3284984"/>
            <a:ext cx="7200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화살표 연결선 113"/>
          <p:cNvCxnSpPr/>
          <p:nvPr/>
        </p:nvCxnSpPr>
        <p:spPr>
          <a:xfrm flipH="1">
            <a:off x="1907704" y="2996952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화살표 연결선 114"/>
          <p:cNvCxnSpPr/>
          <p:nvPr/>
        </p:nvCxnSpPr>
        <p:spPr>
          <a:xfrm flipH="1">
            <a:off x="1043608" y="3284984"/>
            <a:ext cx="720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>
            <a:off x="1259632" y="4149080"/>
            <a:ext cx="288032" cy="108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모서리가 둥근 직사각형 116"/>
          <p:cNvSpPr/>
          <p:nvPr/>
        </p:nvSpPr>
        <p:spPr>
          <a:xfrm>
            <a:off x="3491880" y="2996952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3491880" y="4509120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3491880" y="4221088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3491880" y="4797152"/>
            <a:ext cx="1440160" cy="2880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2411760" y="4949552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363910" y="5002510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2411760" y="5877272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363910" y="5858222"/>
            <a:ext cx="1008112" cy="20764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순서도: 자기 디스크 124"/>
          <p:cNvSpPr/>
          <p:nvPr/>
        </p:nvSpPr>
        <p:spPr>
          <a:xfrm>
            <a:off x="1547664" y="5229200"/>
            <a:ext cx="792088" cy="64807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/>
          <p:cNvSpPr txBox="1"/>
          <p:nvPr/>
        </p:nvSpPr>
        <p:spPr>
          <a:xfrm>
            <a:off x="1153716" y="2874422"/>
            <a:ext cx="63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WEB</a:t>
            </a:r>
          </a:p>
          <a:p>
            <a:r>
              <a:rPr lang="ko-KR" altLang="en-US" sz="800" dirty="0" smtClean="0"/>
              <a:t>분석모듈</a:t>
            </a:r>
            <a:endParaRPr lang="ko-KR" altLang="en-US" sz="800" dirty="0"/>
          </a:p>
        </p:txBody>
      </p:sp>
      <p:sp>
        <p:nvSpPr>
          <p:cNvPr id="127" name="TextBox 126"/>
          <p:cNvSpPr txBox="1"/>
          <p:nvPr/>
        </p:nvSpPr>
        <p:spPr>
          <a:xfrm>
            <a:off x="2339752" y="2874422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WEB</a:t>
            </a:r>
          </a:p>
          <a:p>
            <a:r>
              <a:rPr lang="en-US" altLang="ko-KR" sz="800" dirty="0" smtClean="0"/>
              <a:t>HTML</a:t>
            </a:r>
            <a:endParaRPr lang="ko-KR" altLang="en-US" sz="800" dirty="0"/>
          </a:p>
        </p:txBody>
      </p:sp>
      <p:sp>
        <p:nvSpPr>
          <p:cNvPr id="128" name="TextBox 127"/>
          <p:cNvSpPr txBox="1"/>
          <p:nvPr/>
        </p:nvSpPr>
        <p:spPr>
          <a:xfrm>
            <a:off x="2881908" y="3798565"/>
            <a:ext cx="576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SERVER</a:t>
            </a:r>
            <a:endParaRPr lang="ko-KR" altLang="en-US" sz="800" dirty="0"/>
          </a:p>
        </p:txBody>
      </p:sp>
      <p:sp>
        <p:nvSpPr>
          <p:cNvPr id="129" name="TextBox 128"/>
          <p:cNvSpPr txBox="1"/>
          <p:nvPr/>
        </p:nvSpPr>
        <p:spPr>
          <a:xfrm>
            <a:off x="1691680" y="4221088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IVR</a:t>
            </a:r>
            <a:r>
              <a:rPr lang="ko-KR" altLang="en-US" sz="800" dirty="0" smtClean="0"/>
              <a:t>모듈</a:t>
            </a:r>
            <a:endParaRPr lang="en-US" altLang="ko-KR" sz="800" dirty="0" smtClean="0"/>
          </a:p>
          <a:p>
            <a:r>
              <a:rPr lang="en-US" altLang="ko-KR" sz="800" dirty="0" smtClean="0"/>
              <a:t>(VXML)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11560" y="3738518"/>
            <a:ext cx="63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WEB </a:t>
            </a:r>
            <a:r>
              <a:rPr lang="ko-KR" altLang="en-US" sz="800" dirty="0" smtClean="0"/>
              <a:t>보정</a:t>
            </a:r>
            <a:endParaRPr lang="en-US" altLang="ko-KR" sz="800" dirty="0" smtClean="0"/>
          </a:p>
          <a:p>
            <a:r>
              <a:rPr lang="en-US" altLang="ko-KR" sz="800" dirty="0" smtClean="0"/>
              <a:t>DBMS</a:t>
            </a:r>
            <a:endParaRPr lang="ko-KR" altLang="en-US" sz="800" dirty="0"/>
          </a:p>
        </p:txBody>
      </p:sp>
      <p:sp>
        <p:nvSpPr>
          <p:cNvPr id="131" name="TextBox 130"/>
          <p:cNvSpPr txBox="1"/>
          <p:nvPr/>
        </p:nvSpPr>
        <p:spPr>
          <a:xfrm>
            <a:off x="3851920" y="3050490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Searching</a:t>
            </a:r>
            <a:endParaRPr lang="ko-KR" altLang="en-US" sz="800" dirty="0"/>
          </a:p>
        </p:txBody>
      </p:sp>
      <p:sp>
        <p:nvSpPr>
          <p:cNvPr id="132" name="TextBox 131"/>
          <p:cNvSpPr txBox="1"/>
          <p:nvPr/>
        </p:nvSpPr>
        <p:spPr>
          <a:xfrm>
            <a:off x="3779912" y="425918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Main Server</a:t>
            </a:r>
            <a:endParaRPr lang="ko-KR" altLang="en-US" sz="8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766195" y="4816782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DB Server</a:t>
            </a:r>
            <a:endParaRPr lang="ko-KR" altLang="en-US" sz="800" dirty="0"/>
          </a:p>
        </p:txBody>
      </p:sp>
      <p:sp>
        <p:nvSpPr>
          <p:cNvPr id="134" name="TextBox 133"/>
          <p:cNvSpPr txBox="1"/>
          <p:nvPr/>
        </p:nvSpPr>
        <p:spPr>
          <a:xfrm>
            <a:off x="3779912" y="454360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Interface Server</a:t>
            </a:r>
            <a:endParaRPr lang="ko-KR" altLang="en-US" sz="800" dirty="0"/>
          </a:p>
        </p:txBody>
      </p:sp>
      <p:sp>
        <p:nvSpPr>
          <p:cNvPr id="135" name="TextBox 134"/>
          <p:cNvSpPr txBox="1"/>
          <p:nvPr/>
        </p:nvSpPr>
        <p:spPr>
          <a:xfrm>
            <a:off x="395536" y="5013176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        TTS</a:t>
            </a:r>
            <a:endParaRPr lang="ko-KR" altLang="en-US" sz="800" dirty="0"/>
          </a:p>
        </p:txBody>
      </p:sp>
      <p:sp>
        <p:nvSpPr>
          <p:cNvPr id="136" name="TextBox 135"/>
          <p:cNvSpPr txBox="1"/>
          <p:nvPr/>
        </p:nvSpPr>
        <p:spPr>
          <a:xfrm>
            <a:off x="2483768" y="5877272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        PSDN</a:t>
            </a:r>
            <a:endParaRPr lang="ko-KR" altLang="en-US" sz="800" dirty="0"/>
          </a:p>
        </p:txBody>
      </p:sp>
      <p:sp>
        <p:nvSpPr>
          <p:cNvPr id="137" name="TextBox 136"/>
          <p:cNvSpPr txBox="1"/>
          <p:nvPr/>
        </p:nvSpPr>
        <p:spPr>
          <a:xfrm>
            <a:off x="395536" y="5877272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        PSDN</a:t>
            </a:r>
            <a:endParaRPr lang="ko-KR" altLang="en-US" sz="800" dirty="0"/>
          </a:p>
        </p:txBody>
      </p:sp>
      <p:sp>
        <p:nvSpPr>
          <p:cNvPr id="138" name="TextBox 137"/>
          <p:cNvSpPr txBox="1"/>
          <p:nvPr/>
        </p:nvSpPr>
        <p:spPr>
          <a:xfrm>
            <a:off x="2411760" y="4941168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DTMF </a:t>
            </a:r>
            <a:r>
              <a:rPr lang="ko-KR" altLang="en-US" sz="800" dirty="0" smtClean="0"/>
              <a:t>또는 </a:t>
            </a:r>
            <a:r>
              <a:rPr lang="en-US" altLang="ko-KR" sz="800" dirty="0" smtClean="0"/>
              <a:t>ASR</a:t>
            </a:r>
            <a:endParaRPr lang="ko-KR" altLang="en-US" sz="800" dirty="0"/>
          </a:p>
        </p:txBody>
      </p:sp>
      <p:sp>
        <p:nvSpPr>
          <p:cNvPr id="139" name="TextBox 138"/>
          <p:cNvSpPr txBox="1"/>
          <p:nvPr/>
        </p:nvSpPr>
        <p:spPr>
          <a:xfrm>
            <a:off x="1403648" y="5526757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FF0000"/>
                </a:solidFill>
              </a:rPr>
              <a:t>       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이용자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140" name="직선 화살표 연결선 139"/>
          <p:cNvCxnSpPr/>
          <p:nvPr/>
        </p:nvCxnSpPr>
        <p:spPr>
          <a:xfrm>
            <a:off x="1854746" y="465313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직선 화살표 연결선 140"/>
          <p:cNvCxnSpPr/>
          <p:nvPr/>
        </p:nvCxnSpPr>
        <p:spPr>
          <a:xfrm flipV="1">
            <a:off x="2070770" y="465313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AutoShape 7"/>
          <p:cNvSpPr>
            <a:spLocks noChangeArrowheads="1"/>
          </p:cNvSpPr>
          <p:nvPr/>
        </p:nvSpPr>
        <p:spPr bwMode="auto">
          <a:xfrm>
            <a:off x="6588224" y="3113920"/>
            <a:ext cx="2171006" cy="39011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3" name="AutoShape 8"/>
          <p:cNvSpPr>
            <a:spLocks noChangeArrowheads="1"/>
          </p:cNvSpPr>
          <p:nvPr/>
        </p:nvSpPr>
        <p:spPr bwMode="auto">
          <a:xfrm>
            <a:off x="6588224" y="3501008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4" name="AutoShape 9"/>
          <p:cNvSpPr>
            <a:spLocks noChangeArrowheads="1"/>
          </p:cNvSpPr>
          <p:nvPr/>
        </p:nvSpPr>
        <p:spPr bwMode="auto">
          <a:xfrm>
            <a:off x="6588224" y="3882791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5" name="AutoShape 7"/>
          <p:cNvSpPr>
            <a:spLocks noChangeArrowheads="1"/>
          </p:cNvSpPr>
          <p:nvPr/>
        </p:nvSpPr>
        <p:spPr bwMode="auto">
          <a:xfrm>
            <a:off x="6599436" y="4266048"/>
            <a:ext cx="2171006" cy="39011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6" name="AutoShape 8"/>
          <p:cNvSpPr>
            <a:spLocks noChangeArrowheads="1"/>
          </p:cNvSpPr>
          <p:nvPr/>
        </p:nvSpPr>
        <p:spPr bwMode="auto">
          <a:xfrm>
            <a:off x="6599436" y="4653136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7" name="AutoShape 9"/>
          <p:cNvSpPr>
            <a:spLocks noChangeArrowheads="1"/>
          </p:cNvSpPr>
          <p:nvPr/>
        </p:nvSpPr>
        <p:spPr bwMode="auto">
          <a:xfrm>
            <a:off x="6599436" y="5063494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8" name="AutoShape 9"/>
          <p:cNvSpPr>
            <a:spLocks noChangeArrowheads="1"/>
          </p:cNvSpPr>
          <p:nvPr/>
        </p:nvSpPr>
        <p:spPr bwMode="auto">
          <a:xfrm>
            <a:off x="6588224" y="5487927"/>
            <a:ext cx="2171006" cy="38934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o-KR" altLang="ko-KR" dirty="0" smtClean="0"/>
          </a:p>
        </p:txBody>
      </p:sp>
      <p:sp>
        <p:nvSpPr>
          <p:cNvPr id="149" name="Rectangle 7"/>
          <p:cNvSpPr>
            <a:spLocks noChangeArrowheads="1"/>
          </p:cNvSpPr>
          <p:nvPr/>
        </p:nvSpPr>
        <p:spPr bwMode="auto">
          <a:xfrm>
            <a:off x="5467422" y="3140968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0" name="Rectangle 7"/>
          <p:cNvSpPr>
            <a:spLocks noChangeArrowheads="1"/>
          </p:cNvSpPr>
          <p:nvPr/>
        </p:nvSpPr>
        <p:spPr bwMode="auto">
          <a:xfrm>
            <a:off x="5521820" y="3192057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1" name="Rectangle 7"/>
          <p:cNvSpPr>
            <a:spLocks noChangeArrowheads="1"/>
          </p:cNvSpPr>
          <p:nvPr/>
        </p:nvSpPr>
        <p:spPr bwMode="auto">
          <a:xfrm>
            <a:off x="5474196" y="3534916"/>
            <a:ext cx="1082702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2" name="Rectangle 7"/>
          <p:cNvSpPr>
            <a:spLocks noChangeArrowheads="1"/>
          </p:cNvSpPr>
          <p:nvPr/>
        </p:nvSpPr>
        <p:spPr bwMode="auto">
          <a:xfrm>
            <a:off x="5528594" y="3586005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3" name="Rectangle 7"/>
          <p:cNvSpPr>
            <a:spLocks noChangeArrowheads="1"/>
          </p:cNvSpPr>
          <p:nvPr/>
        </p:nvSpPr>
        <p:spPr bwMode="auto">
          <a:xfrm>
            <a:off x="5483721" y="4754860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4" name="Rectangle 7"/>
          <p:cNvSpPr>
            <a:spLocks noChangeArrowheads="1"/>
          </p:cNvSpPr>
          <p:nvPr/>
        </p:nvSpPr>
        <p:spPr bwMode="auto">
          <a:xfrm>
            <a:off x="5557169" y="4805949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5" name="Rectangle 7"/>
          <p:cNvSpPr>
            <a:spLocks noChangeArrowheads="1"/>
          </p:cNvSpPr>
          <p:nvPr/>
        </p:nvSpPr>
        <p:spPr bwMode="auto">
          <a:xfrm>
            <a:off x="5490495" y="5148808"/>
            <a:ext cx="1082702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6" name="Rectangle 7"/>
          <p:cNvSpPr>
            <a:spLocks noChangeArrowheads="1"/>
          </p:cNvSpPr>
          <p:nvPr/>
        </p:nvSpPr>
        <p:spPr bwMode="auto">
          <a:xfrm>
            <a:off x="5544893" y="5199897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7" name="Rectangle 7"/>
          <p:cNvSpPr>
            <a:spLocks noChangeArrowheads="1"/>
          </p:cNvSpPr>
          <p:nvPr/>
        </p:nvSpPr>
        <p:spPr bwMode="auto">
          <a:xfrm>
            <a:off x="5474196" y="3938389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8" name="Rectangle 7"/>
          <p:cNvSpPr>
            <a:spLocks noChangeArrowheads="1"/>
          </p:cNvSpPr>
          <p:nvPr/>
        </p:nvSpPr>
        <p:spPr bwMode="auto">
          <a:xfrm>
            <a:off x="5528594" y="3989478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59" name="Rectangle 7"/>
          <p:cNvSpPr>
            <a:spLocks noChangeArrowheads="1"/>
          </p:cNvSpPr>
          <p:nvPr/>
        </p:nvSpPr>
        <p:spPr bwMode="auto">
          <a:xfrm>
            <a:off x="5480970" y="4332337"/>
            <a:ext cx="1082702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0" name="Rectangle 7"/>
          <p:cNvSpPr>
            <a:spLocks noChangeArrowheads="1"/>
          </p:cNvSpPr>
          <p:nvPr/>
        </p:nvSpPr>
        <p:spPr bwMode="auto">
          <a:xfrm>
            <a:off x="5535368" y="4383426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61" name="Rectangle 7"/>
          <p:cNvSpPr>
            <a:spLocks noChangeArrowheads="1"/>
          </p:cNvSpPr>
          <p:nvPr/>
        </p:nvSpPr>
        <p:spPr bwMode="auto">
          <a:xfrm>
            <a:off x="5508104" y="5517232"/>
            <a:ext cx="1082702" cy="360040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C00000"/>
              </a:gs>
              <a:gs pos="100000">
                <a:srgbClr val="FF0000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2" name="Rectangle 7"/>
          <p:cNvSpPr>
            <a:spLocks noChangeArrowheads="1"/>
          </p:cNvSpPr>
          <p:nvPr/>
        </p:nvSpPr>
        <p:spPr bwMode="auto">
          <a:xfrm>
            <a:off x="5562502" y="5568321"/>
            <a:ext cx="977206" cy="25544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ko-KR" altLang="en-US" dirty="0" smtClean="0">
              <a:solidFill>
                <a:prstClr val="white"/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5508104" y="316001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IVR</a:t>
            </a:r>
            <a:r>
              <a:rPr lang="ko-KR" altLang="en-US" sz="1200" b="1" dirty="0" smtClean="0"/>
              <a:t>모듈</a:t>
            </a:r>
            <a:endParaRPr lang="ko-KR" altLang="en-US" sz="12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5580112" y="3573016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VXML</a:t>
            </a:r>
            <a:endParaRPr lang="ko-KR" altLang="en-US" sz="1200" b="1" dirty="0"/>
          </a:p>
        </p:txBody>
      </p:sp>
      <p:sp>
        <p:nvSpPr>
          <p:cNvPr id="165" name="TextBox 164"/>
          <p:cNvSpPr txBox="1"/>
          <p:nvPr/>
        </p:nvSpPr>
        <p:spPr>
          <a:xfrm>
            <a:off x="5618212" y="400506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TTS</a:t>
            </a:r>
            <a:endParaRPr lang="ko-KR" altLang="en-US" sz="1200" b="1" dirty="0"/>
          </a:p>
        </p:txBody>
      </p:sp>
      <p:sp>
        <p:nvSpPr>
          <p:cNvPr id="166" name="TextBox 165"/>
          <p:cNvSpPr txBox="1"/>
          <p:nvPr/>
        </p:nvSpPr>
        <p:spPr>
          <a:xfrm>
            <a:off x="5608687" y="436510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DTMF</a:t>
            </a:r>
            <a:endParaRPr lang="ko-KR" altLang="en-US" sz="12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5633070" y="479715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ASR</a:t>
            </a:r>
            <a:endParaRPr lang="ko-KR" altLang="en-US" sz="12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5652120" y="515719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PSDN</a:t>
            </a:r>
            <a:endParaRPr lang="ko-KR" altLang="en-US" sz="12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5637262" y="5545807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 PSTN</a:t>
            </a:r>
            <a:endParaRPr lang="ko-KR" altLang="en-US" sz="12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6660232" y="3140968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전화음성데이터처리모듈</a:t>
            </a:r>
            <a:endParaRPr lang="ko-KR" altLang="en-US" sz="12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6660232" y="3512041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XML + Voice</a:t>
            </a:r>
            <a:endParaRPr lang="ko-KR" altLang="en-US" sz="12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6660232" y="3933056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음성안내멘트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음성합성</a:t>
            </a:r>
            <a:endParaRPr lang="ko-KR" altLang="en-US" sz="1200" b="1" dirty="0"/>
          </a:p>
        </p:txBody>
      </p:sp>
      <p:sp>
        <p:nvSpPr>
          <p:cNvPr id="173" name="TextBox 172"/>
          <p:cNvSpPr txBox="1"/>
          <p:nvPr/>
        </p:nvSpPr>
        <p:spPr>
          <a:xfrm>
            <a:off x="6660232" y="4293096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전화버튼 인터페이스</a:t>
            </a:r>
            <a:endParaRPr lang="ko-KR" altLang="en-US" sz="1200" b="1" dirty="0"/>
          </a:p>
        </p:txBody>
      </p:sp>
      <p:sp>
        <p:nvSpPr>
          <p:cNvPr id="174" name="TextBox 173"/>
          <p:cNvSpPr txBox="1"/>
          <p:nvPr/>
        </p:nvSpPr>
        <p:spPr>
          <a:xfrm>
            <a:off x="6660232" y="4664169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육성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음성인식</a:t>
            </a:r>
            <a:endParaRPr lang="ko-KR" altLang="en-US" sz="1200" b="1" dirty="0"/>
          </a:p>
        </p:txBody>
      </p:sp>
      <p:sp>
        <p:nvSpPr>
          <p:cNvPr id="175" name="TextBox 174"/>
          <p:cNvSpPr txBox="1"/>
          <p:nvPr/>
        </p:nvSpPr>
        <p:spPr>
          <a:xfrm>
            <a:off x="6660232" y="5085184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IP PHONE</a:t>
            </a:r>
            <a:r>
              <a:rPr lang="ko-KR" altLang="en-US" sz="1200" b="1" dirty="0" smtClean="0"/>
              <a:t>망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인터넷전화</a:t>
            </a:r>
            <a:endParaRPr lang="ko-KR" altLang="en-US" sz="1200" b="1" dirty="0"/>
          </a:p>
        </p:txBody>
      </p:sp>
      <p:sp>
        <p:nvSpPr>
          <p:cNvPr id="176" name="TextBox 175"/>
          <p:cNvSpPr txBox="1"/>
          <p:nvPr/>
        </p:nvSpPr>
        <p:spPr>
          <a:xfrm>
            <a:off x="6660232" y="5517232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일반전화망</a:t>
            </a:r>
            <a:r>
              <a:rPr lang="en-US" altLang="ko-KR" sz="1200" b="1" dirty="0" smtClean="0"/>
              <a:t>,KT</a:t>
            </a:r>
            <a:endParaRPr lang="ko-KR" altLang="en-US" sz="1200" b="1" dirty="0"/>
          </a:p>
        </p:txBody>
      </p:sp>
      <p:pic>
        <p:nvPicPr>
          <p:cNvPr id="177" name="Picture 16" descr="2661C426784_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5949280"/>
            <a:ext cx="67698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8" name="제목 2"/>
          <p:cNvSpPr txBox="1">
            <a:spLocks/>
          </p:cNvSpPr>
          <p:nvPr/>
        </p:nvSpPr>
        <p:spPr>
          <a:xfrm>
            <a:off x="314083" y="1203902"/>
            <a:ext cx="7138237" cy="1000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웹언어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(HTML)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를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IVR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모듈을 이용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VXML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로 변환하여 사용자에게 </a:t>
            </a: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웹이미지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및 텍스트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를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전화안내음성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(ARS)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으로 내보내 주는 시스템이다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.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345365" y="1226428"/>
            <a:ext cx="8370039" cy="93610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9"/>
          <p:cNvSpPr txBox="1">
            <a:spLocks noChangeArrowheads="1"/>
          </p:cNvSpPr>
          <p:nvPr/>
        </p:nvSpPr>
        <p:spPr bwMode="auto">
          <a:xfrm>
            <a:off x="568325" y="319088"/>
            <a:ext cx="327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>
                <a:latin typeface="HY견고딕" pitchFamily="18" charset="-127"/>
                <a:ea typeface="HY견고딕" pitchFamily="18" charset="-127"/>
              </a:rPr>
              <a:t>3</a:t>
            </a:r>
          </a:p>
        </p:txBody>
      </p:sp>
      <p:sp>
        <p:nvSpPr>
          <p:cNvPr id="23556" name="Rectangle 10"/>
          <p:cNvSpPr>
            <a:spLocks noChangeArrowheads="1"/>
          </p:cNvSpPr>
          <p:nvPr/>
        </p:nvSpPr>
        <p:spPr bwMode="auto">
          <a:xfrm>
            <a:off x="1109663" y="319088"/>
            <a:ext cx="2776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웹텍스트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TTS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변환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3557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214422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AutoShape 48"/>
          <p:cNvSpPr>
            <a:spLocks noChangeArrowheads="1"/>
          </p:cNvSpPr>
          <p:nvPr/>
        </p:nvSpPr>
        <p:spPr bwMode="auto">
          <a:xfrm>
            <a:off x="1362087" y="5230659"/>
            <a:ext cx="1147789" cy="2741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algn="ctr">
            <a:noFill/>
            <a:round/>
            <a:headEnd/>
            <a:tailEnd/>
          </a:ln>
          <a:effectLst/>
        </p:spPr>
        <p:txBody>
          <a:bodyPr wrap="none" lIns="90000" anchor="ctr"/>
          <a:lstStyle/>
          <a:p>
            <a:endParaRPr lang="ko-KR" altLang="ko-KR" sz="1400">
              <a:solidFill>
                <a:schemeClr val="tx1"/>
              </a:solidFill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1331640" y="4223410"/>
            <a:ext cx="6336704" cy="8925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일반전화를 통한 전화버튼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(DTMF)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과 음성인식</a:t>
            </a:r>
            <a:r>
              <a:rPr lang="en-US" altLang="ko-KR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(ARS)</a:t>
            </a:r>
            <a:r>
              <a:rPr lang="ko-KR" altLang="en-US" sz="12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이용</a:t>
            </a:r>
            <a:endParaRPr lang="en-US" altLang="ko-KR" sz="12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이용자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시각장애인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노안자등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는 일반전화를 통해 전화버튼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(DTMF)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과 음성인식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(ARS)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에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의하여 손쉽게 각종 홈페이지에 접속하여 음성으로 청취할 수 있음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1331640" y="5272172"/>
            <a:ext cx="6336704" cy="6771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퀵메뉴얼</a:t>
            </a:r>
            <a:r>
              <a:rPr lang="ko-KR" altLang="en-US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2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바로가기</a:t>
            </a:r>
            <a:r>
              <a:rPr lang="ko-KR" altLang="en-US" sz="12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코드 부여</a:t>
            </a:r>
            <a:endParaRPr lang="en-US" altLang="ko-KR" sz="12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쓰기검색은 물론 음성인식 검색도 가능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1331640" y="2268741"/>
            <a:ext cx="633670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전화 활용 인터넷 검색 시스템</a:t>
            </a:r>
            <a:endParaRPr lang="en-US" altLang="ko-KR" sz="12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음성보드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(ARS)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에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HTTP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프로토콜 기반의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웹컴포넌트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빠짐 없이 추출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분석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재구성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음성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TTS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의 형태로 전달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331640" y="3243754"/>
            <a:ext cx="6336704" cy="83099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atinLnBrk="0"/>
            <a:r>
              <a:rPr lang="en-US" altLang="ko-KR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@ </a:t>
            </a:r>
            <a:r>
              <a:rPr lang="ko-KR" altLang="en-US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한국형 </a:t>
            </a:r>
            <a:r>
              <a:rPr lang="ko-KR" altLang="en-US" sz="12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웹접근성</a:t>
            </a:r>
            <a:r>
              <a:rPr lang="ko-KR" altLang="en-US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표준 지침 기준으로 </a:t>
            </a:r>
            <a:r>
              <a:rPr lang="ko-KR" altLang="en-US" sz="12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웹페이지</a:t>
            </a:r>
            <a:r>
              <a:rPr lang="ko-KR" altLang="en-US" sz="12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정보 추출</a:t>
            </a:r>
            <a:endParaRPr lang="en-US" altLang="ko-KR" sz="12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웹페이지의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내용을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의미있는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단위로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파싱하는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것과 이중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웹이미지를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 문자적 정보로 변화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하는 장치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마지막으로 이용자의 특성에 맞는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HCI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토대 위에 음성화하고 재구성 하는 기술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2" name="제목 2"/>
          <p:cNvSpPr txBox="1">
            <a:spLocks/>
          </p:cNvSpPr>
          <p:nvPr/>
        </p:nvSpPr>
        <p:spPr>
          <a:xfrm>
            <a:off x="467544" y="1419926"/>
            <a:ext cx="4010764" cy="352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*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웹텍스트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TTS 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변환 방법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그림 62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283685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9"/>
          <p:cNvSpPr txBox="1">
            <a:spLocks noChangeArrowheads="1"/>
          </p:cNvSpPr>
          <p:nvPr/>
        </p:nvSpPr>
        <p:spPr bwMode="auto">
          <a:xfrm>
            <a:off x="554038" y="322263"/>
            <a:ext cx="26599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800">
                <a:latin typeface="HY견고딕" pitchFamily="18" charset="-127"/>
                <a:ea typeface="HY견고딕" pitchFamily="18" charset="-127"/>
              </a:rPr>
              <a:t>4</a:t>
            </a:r>
          </a:p>
        </p:txBody>
      </p:sp>
      <p:sp>
        <p:nvSpPr>
          <p:cNvPr id="24580" name="Rectangle 10"/>
          <p:cNvSpPr>
            <a:spLocks noChangeArrowheads="1"/>
          </p:cNvSpPr>
          <p:nvPr/>
        </p:nvSpPr>
        <p:spPr bwMode="auto">
          <a:xfrm>
            <a:off x="1009650" y="322263"/>
            <a:ext cx="225837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사용기능키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582" name="Line 14"/>
          <p:cNvSpPr>
            <a:spLocks noChangeShapeType="1"/>
          </p:cNvSpPr>
          <p:nvPr/>
        </p:nvSpPr>
        <p:spPr bwMode="auto">
          <a:xfrm>
            <a:off x="4570413" y="3589338"/>
            <a:ext cx="3951287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3" name="Line 15"/>
          <p:cNvSpPr>
            <a:spLocks noChangeShapeType="1"/>
          </p:cNvSpPr>
          <p:nvPr/>
        </p:nvSpPr>
        <p:spPr bwMode="auto">
          <a:xfrm>
            <a:off x="4570413" y="3589338"/>
            <a:ext cx="3951287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4" name="Line 16"/>
          <p:cNvSpPr>
            <a:spLocks noChangeShapeType="1"/>
          </p:cNvSpPr>
          <p:nvPr/>
        </p:nvSpPr>
        <p:spPr bwMode="auto">
          <a:xfrm>
            <a:off x="4570413" y="3589338"/>
            <a:ext cx="37480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5" name="Line 17"/>
          <p:cNvSpPr>
            <a:spLocks noChangeShapeType="1"/>
          </p:cNvSpPr>
          <p:nvPr/>
        </p:nvSpPr>
        <p:spPr bwMode="auto">
          <a:xfrm>
            <a:off x="4570413" y="3589338"/>
            <a:ext cx="31384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6" name="Line 18"/>
          <p:cNvSpPr>
            <a:spLocks noChangeShapeType="1"/>
          </p:cNvSpPr>
          <p:nvPr/>
        </p:nvSpPr>
        <p:spPr bwMode="auto">
          <a:xfrm>
            <a:off x="4570413" y="3589338"/>
            <a:ext cx="25685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7" name="Line 19"/>
          <p:cNvSpPr>
            <a:spLocks noChangeShapeType="1"/>
          </p:cNvSpPr>
          <p:nvPr/>
        </p:nvSpPr>
        <p:spPr bwMode="auto">
          <a:xfrm>
            <a:off x="4570413" y="3589338"/>
            <a:ext cx="1992312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8" name="Line 20"/>
          <p:cNvSpPr>
            <a:spLocks noChangeShapeType="1"/>
          </p:cNvSpPr>
          <p:nvPr/>
        </p:nvSpPr>
        <p:spPr bwMode="auto">
          <a:xfrm>
            <a:off x="4570413" y="3589338"/>
            <a:ext cx="148590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9" name="Line 21"/>
          <p:cNvSpPr>
            <a:spLocks noChangeShapeType="1"/>
          </p:cNvSpPr>
          <p:nvPr/>
        </p:nvSpPr>
        <p:spPr bwMode="auto">
          <a:xfrm>
            <a:off x="4570413" y="3589338"/>
            <a:ext cx="981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0" name="Line 22"/>
          <p:cNvSpPr>
            <a:spLocks noChangeShapeType="1"/>
          </p:cNvSpPr>
          <p:nvPr/>
        </p:nvSpPr>
        <p:spPr bwMode="auto">
          <a:xfrm>
            <a:off x="4570413" y="3589338"/>
            <a:ext cx="473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1" name="Line 23"/>
          <p:cNvSpPr>
            <a:spLocks noChangeShapeType="1"/>
          </p:cNvSpPr>
          <p:nvPr/>
        </p:nvSpPr>
        <p:spPr bwMode="auto">
          <a:xfrm>
            <a:off x="4570413" y="3589338"/>
            <a:ext cx="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2" name="Line 24"/>
          <p:cNvSpPr>
            <a:spLocks noChangeShapeType="1"/>
          </p:cNvSpPr>
          <p:nvPr/>
        </p:nvSpPr>
        <p:spPr bwMode="auto">
          <a:xfrm>
            <a:off x="4570413" y="3589338"/>
            <a:ext cx="3951287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3" name="Line 25"/>
          <p:cNvSpPr>
            <a:spLocks noChangeShapeType="1"/>
          </p:cNvSpPr>
          <p:nvPr/>
        </p:nvSpPr>
        <p:spPr bwMode="auto">
          <a:xfrm>
            <a:off x="4570413" y="3589338"/>
            <a:ext cx="3951287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4" name="Line 26"/>
          <p:cNvSpPr>
            <a:spLocks noChangeShapeType="1"/>
          </p:cNvSpPr>
          <p:nvPr/>
        </p:nvSpPr>
        <p:spPr bwMode="auto">
          <a:xfrm>
            <a:off x="4570413" y="3589338"/>
            <a:ext cx="3951287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4595" name="Line 27"/>
          <p:cNvSpPr>
            <a:spLocks noChangeShapeType="1"/>
          </p:cNvSpPr>
          <p:nvPr/>
        </p:nvSpPr>
        <p:spPr bwMode="auto">
          <a:xfrm>
            <a:off x="4570413" y="3589338"/>
            <a:ext cx="3951287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6" name="Line 28"/>
          <p:cNvSpPr>
            <a:spLocks noChangeShapeType="1"/>
          </p:cNvSpPr>
          <p:nvPr/>
        </p:nvSpPr>
        <p:spPr bwMode="auto">
          <a:xfrm>
            <a:off x="4605338" y="3589338"/>
            <a:ext cx="3916362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7" name="Line 29"/>
          <p:cNvSpPr>
            <a:spLocks noChangeShapeType="1"/>
          </p:cNvSpPr>
          <p:nvPr/>
        </p:nvSpPr>
        <p:spPr bwMode="auto">
          <a:xfrm>
            <a:off x="4570413" y="3589338"/>
            <a:ext cx="3951287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8" name="Line 30"/>
          <p:cNvSpPr>
            <a:spLocks noChangeShapeType="1"/>
          </p:cNvSpPr>
          <p:nvPr/>
        </p:nvSpPr>
        <p:spPr bwMode="auto">
          <a:xfrm>
            <a:off x="4570413" y="3589338"/>
            <a:ext cx="3951287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9" name="Line 31"/>
          <p:cNvSpPr>
            <a:spLocks noChangeShapeType="1"/>
          </p:cNvSpPr>
          <p:nvPr/>
        </p:nvSpPr>
        <p:spPr bwMode="auto">
          <a:xfrm>
            <a:off x="4570413" y="3589338"/>
            <a:ext cx="3951287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0" name="Line 32"/>
          <p:cNvSpPr>
            <a:spLocks noChangeShapeType="1"/>
          </p:cNvSpPr>
          <p:nvPr/>
        </p:nvSpPr>
        <p:spPr bwMode="auto">
          <a:xfrm>
            <a:off x="4570413" y="3589338"/>
            <a:ext cx="3951287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1" name="Line 33"/>
          <p:cNvSpPr>
            <a:spLocks noChangeShapeType="1"/>
          </p:cNvSpPr>
          <p:nvPr/>
        </p:nvSpPr>
        <p:spPr bwMode="auto">
          <a:xfrm>
            <a:off x="4570413" y="3589338"/>
            <a:ext cx="3951287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2" name="Line 34"/>
          <p:cNvSpPr>
            <a:spLocks noChangeShapeType="1"/>
          </p:cNvSpPr>
          <p:nvPr/>
        </p:nvSpPr>
        <p:spPr bwMode="auto">
          <a:xfrm>
            <a:off x="4570413" y="3589338"/>
            <a:ext cx="3951287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3" name="Line 35"/>
          <p:cNvSpPr>
            <a:spLocks noChangeShapeType="1"/>
          </p:cNvSpPr>
          <p:nvPr/>
        </p:nvSpPr>
        <p:spPr bwMode="auto">
          <a:xfrm flipH="1">
            <a:off x="622300" y="3589338"/>
            <a:ext cx="3948113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4" name="Line 36"/>
          <p:cNvSpPr>
            <a:spLocks noChangeShapeType="1"/>
          </p:cNvSpPr>
          <p:nvPr/>
        </p:nvSpPr>
        <p:spPr bwMode="auto">
          <a:xfrm flipH="1">
            <a:off x="622300" y="3589338"/>
            <a:ext cx="3948113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5" name="Line 37"/>
          <p:cNvSpPr>
            <a:spLocks noChangeShapeType="1"/>
          </p:cNvSpPr>
          <p:nvPr/>
        </p:nvSpPr>
        <p:spPr bwMode="auto">
          <a:xfrm flipH="1">
            <a:off x="622300" y="3589338"/>
            <a:ext cx="3948113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6" name="Line 38"/>
          <p:cNvSpPr>
            <a:spLocks noChangeShapeType="1"/>
          </p:cNvSpPr>
          <p:nvPr/>
        </p:nvSpPr>
        <p:spPr bwMode="auto">
          <a:xfrm flipH="1">
            <a:off x="827088" y="3589338"/>
            <a:ext cx="374332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7" name="Line 39"/>
          <p:cNvSpPr>
            <a:spLocks noChangeShapeType="1"/>
          </p:cNvSpPr>
          <p:nvPr/>
        </p:nvSpPr>
        <p:spPr bwMode="auto">
          <a:xfrm flipH="1">
            <a:off x="1435100" y="3589338"/>
            <a:ext cx="3135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8" name="Line 40"/>
          <p:cNvSpPr>
            <a:spLocks noChangeShapeType="1"/>
          </p:cNvSpPr>
          <p:nvPr/>
        </p:nvSpPr>
        <p:spPr bwMode="auto">
          <a:xfrm flipH="1">
            <a:off x="2006600" y="3589338"/>
            <a:ext cx="25638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9" name="Line 41"/>
          <p:cNvSpPr>
            <a:spLocks noChangeShapeType="1"/>
          </p:cNvSpPr>
          <p:nvPr/>
        </p:nvSpPr>
        <p:spPr bwMode="auto">
          <a:xfrm flipH="1">
            <a:off x="2581275" y="3589338"/>
            <a:ext cx="1989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0" name="Line 42"/>
          <p:cNvSpPr>
            <a:spLocks noChangeShapeType="1"/>
          </p:cNvSpPr>
          <p:nvPr/>
        </p:nvSpPr>
        <p:spPr bwMode="auto">
          <a:xfrm flipH="1">
            <a:off x="3089275" y="3589338"/>
            <a:ext cx="1481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1" name="Line 43"/>
          <p:cNvSpPr>
            <a:spLocks noChangeShapeType="1"/>
          </p:cNvSpPr>
          <p:nvPr/>
        </p:nvSpPr>
        <p:spPr bwMode="auto">
          <a:xfrm flipH="1">
            <a:off x="3594100" y="3589338"/>
            <a:ext cx="976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2" name="Line 44"/>
          <p:cNvSpPr>
            <a:spLocks noChangeShapeType="1"/>
          </p:cNvSpPr>
          <p:nvPr/>
        </p:nvSpPr>
        <p:spPr bwMode="auto">
          <a:xfrm flipH="1">
            <a:off x="4102100" y="3589338"/>
            <a:ext cx="468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3" name="Line 45"/>
          <p:cNvSpPr>
            <a:spLocks noChangeShapeType="1"/>
          </p:cNvSpPr>
          <p:nvPr/>
        </p:nvSpPr>
        <p:spPr bwMode="auto">
          <a:xfrm flipH="1">
            <a:off x="622300" y="3589338"/>
            <a:ext cx="3948113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4" name="Line 46"/>
          <p:cNvSpPr>
            <a:spLocks noChangeShapeType="1"/>
          </p:cNvSpPr>
          <p:nvPr/>
        </p:nvSpPr>
        <p:spPr bwMode="auto">
          <a:xfrm flipH="1">
            <a:off x="622300" y="3589338"/>
            <a:ext cx="3948113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5" name="Line 47"/>
          <p:cNvSpPr>
            <a:spLocks noChangeShapeType="1"/>
          </p:cNvSpPr>
          <p:nvPr/>
        </p:nvSpPr>
        <p:spPr bwMode="auto">
          <a:xfrm flipH="1">
            <a:off x="622300" y="3589338"/>
            <a:ext cx="3948113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6" name="Line 48"/>
          <p:cNvSpPr>
            <a:spLocks noChangeShapeType="1"/>
          </p:cNvSpPr>
          <p:nvPr/>
        </p:nvSpPr>
        <p:spPr bwMode="auto">
          <a:xfrm flipH="1">
            <a:off x="622300" y="3589338"/>
            <a:ext cx="3948113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7" name="Line 49"/>
          <p:cNvSpPr>
            <a:spLocks noChangeShapeType="1"/>
          </p:cNvSpPr>
          <p:nvPr/>
        </p:nvSpPr>
        <p:spPr bwMode="auto">
          <a:xfrm flipH="1">
            <a:off x="622300" y="3589338"/>
            <a:ext cx="3914775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8" name="Line 50"/>
          <p:cNvSpPr>
            <a:spLocks noChangeShapeType="1"/>
          </p:cNvSpPr>
          <p:nvPr/>
        </p:nvSpPr>
        <p:spPr bwMode="auto">
          <a:xfrm flipH="1">
            <a:off x="622300" y="3589338"/>
            <a:ext cx="3948113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9" name="Line 51"/>
          <p:cNvSpPr>
            <a:spLocks noChangeShapeType="1"/>
          </p:cNvSpPr>
          <p:nvPr/>
        </p:nvSpPr>
        <p:spPr bwMode="auto">
          <a:xfrm flipH="1">
            <a:off x="622300" y="3589338"/>
            <a:ext cx="3948113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0" name="Line 52"/>
          <p:cNvSpPr>
            <a:spLocks noChangeShapeType="1"/>
          </p:cNvSpPr>
          <p:nvPr/>
        </p:nvSpPr>
        <p:spPr bwMode="auto">
          <a:xfrm flipH="1">
            <a:off x="622300" y="3589338"/>
            <a:ext cx="3948113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1" name="Line 53"/>
          <p:cNvSpPr>
            <a:spLocks noChangeShapeType="1"/>
          </p:cNvSpPr>
          <p:nvPr/>
        </p:nvSpPr>
        <p:spPr bwMode="auto">
          <a:xfrm flipH="1">
            <a:off x="622300" y="3589338"/>
            <a:ext cx="3948113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2" name="Line 54"/>
          <p:cNvSpPr>
            <a:spLocks noChangeShapeType="1"/>
          </p:cNvSpPr>
          <p:nvPr/>
        </p:nvSpPr>
        <p:spPr bwMode="auto">
          <a:xfrm flipH="1">
            <a:off x="622300" y="3589338"/>
            <a:ext cx="3948113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3" name="Line 55"/>
          <p:cNvSpPr>
            <a:spLocks noChangeShapeType="1"/>
          </p:cNvSpPr>
          <p:nvPr/>
        </p:nvSpPr>
        <p:spPr bwMode="auto">
          <a:xfrm flipH="1">
            <a:off x="622300" y="3589338"/>
            <a:ext cx="3948113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4" name="Line 56"/>
          <p:cNvSpPr>
            <a:spLocks noChangeShapeType="1"/>
          </p:cNvSpPr>
          <p:nvPr/>
        </p:nvSpPr>
        <p:spPr bwMode="auto">
          <a:xfrm>
            <a:off x="622300" y="60182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5" name="Line 57"/>
          <p:cNvSpPr>
            <a:spLocks noChangeShapeType="1"/>
          </p:cNvSpPr>
          <p:nvPr/>
        </p:nvSpPr>
        <p:spPr bwMode="auto">
          <a:xfrm>
            <a:off x="622300" y="56324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6" name="Line 58"/>
          <p:cNvSpPr>
            <a:spLocks noChangeShapeType="1"/>
          </p:cNvSpPr>
          <p:nvPr/>
        </p:nvSpPr>
        <p:spPr bwMode="auto">
          <a:xfrm>
            <a:off x="622300" y="528478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7" name="Line 59"/>
          <p:cNvSpPr>
            <a:spLocks noChangeShapeType="1"/>
          </p:cNvSpPr>
          <p:nvPr/>
        </p:nvSpPr>
        <p:spPr bwMode="auto">
          <a:xfrm>
            <a:off x="622300" y="497363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8" name="Line 60"/>
          <p:cNvSpPr>
            <a:spLocks noChangeShapeType="1"/>
          </p:cNvSpPr>
          <p:nvPr/>
        </p:nvSpPr>
        <p:spPr bwMode="auto">
          <a:xfrm>
            <a:off x="622300" y="47053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9" name="Line 61"/>
          <p:cNvSpPr>
            <a:spLocks noChangeShapeType="1"/>
          </p:cNvSpPr>
          <p:nvPr/>
        </p:nvSpPr>
        <p:spPr bwMode="auto">
          <a:xfrm flipV="1">
            <a:off x="622300" y="4449763"/>
            <a:ext cx="7899400" cy="15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0" name="Line 62"/>
          <p:cNvSpPr>
            <a:spLocks noChangeShapeType="1"/>
          </p:cNvSpPr>
          <p:nvPr/>
        </p:nvSpPr>
        <p:spPr bwMode="auto">
          <a:xfrm>
            <a:off x="622300" y="4216400"/>
            <a:ext cx="7899400" cy="7938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1" name="Line 63"/>
          <p:cNvSpPr>
            <a:spLocks noChangeShapeType="1"/>
          </p:cNvSpPr>
          <p:nvPr/>
        </p:nvSpPr>
        <p:spPr bwMode="auto">
          <a:xfrm>
            <a:off x="622300" y="4032250"/>
            <a:ext cx="7862888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2" name="Line 64"/>
          <p:cNvSpPr>
            <a:spLocks noChangeShapeType="1"/>
          </p:cNvSpPr>
          <p:nvPr/>
        </p:nvSpPr>
        <p:spPr bwMode="auto">
          <a:xfrm flipV="1">
            <a:off x="622300" y="3873500"/>
            <a:ext cx="7899400" cy="95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3" name="Line 65"/>
          <p:cNvSpPr>
            <a:spLocks noChangeShapeType="1"/>
          </p:cNvSpPr>
          <p:nvPr/>
        </p:nvSpPr>
        <p:spPr bwMode="auto">
          <a:xfrm>
            <a:off x="622300" y="3770313"/>
            <a:ext cx="7899400" cy="6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4" name="Line 66"/>
          <p:cNvSpPr>
            <a:spLocks noChangeShapeType="1"/>
          </p:cNvSpPr>
          <p:nvPr/>
        </p:nvSpPr>
        <p:spPr bwMode="auto">
          <a:xfrm flipV="1">
            <a:off x="622300" y="3713163"/>
            <a:ext cx="7899400" cy="158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5" name="Line 67"/>
          <p:cNvSpPr>
            <a:spLocks noChangeShapeType="1"/>
          </p:cNvSpPr>
          <p:nvPr/>
        </p:nvSpPr>
        <p:spPr bwMode="auto">
          <a:xfrm>
            <a:off x="657225" y="3651250"/>
            <a:ext cx="786447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6" name="Line 68"/>
          <p:cNvSpPr>
            <a:spLocks noChangeShapeType="1"/>
          </p:cNvSpPr>
          <p:nvPr/>
        </p:nvSpPr>
        <p:spPr bwMode="auto">
          <a:xfrm>
            <a:off x="622300" y="36179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64" name="그림 63" descr="기능키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857231"/>
            <a:ext cx="6929486" cy="5649039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2" y="250825"/>
            <a:ext cx="3194044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16"/>
          <p:cNvSpPr txBox="1">
            <a:spLocks noChangeArrowheads="1"/>
          </p:cNvSpPr>
          <p:nvPr/>
        </p:nvSpPr>
        <p:spPr bwMode="auto">
          <a:xfrm>
            <a:off x="599725" y="327025"/>
            <a:ext cx="250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5</a:t>
            </a:r>
          </a:p>
        </p:txBody>
      </p:sp>
      <p:sp>
        <p:nvSpPr>
          <p:cNvPr id="11268" name="Rectangle 17"/>
          <p:cNvSpPr>
            <a:spLocks noChangeArrowheads="1"/>
          </p:cNvSpPr>
          <p:nvPr/>
        </p:nvSpPr>
        <p:spPr bwMode="auto">
          <a:xfrm>
            <a:off x="1311656" y="327025"/>
            <a:ext cx="25409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사업강점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269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1143000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4"/>
          <p:cNvGrpSpPr/>
          <p:nvPr/>
        </p:nvGrpSpPr>
        <p:grpSpPr>
          <a:xfrm>
            <a:off x="714376" y="1484784"/>
            <a:ext cx="7602040" cy="4775180"/>
            <a:chOff x="1062658" y="1772816"/>
            <a:chExt cx="7000898" cy="4320480"/>
          </a:xfrm>
        </p:grpSpPr>
        <p:sp>
          <p:nvSpPr>
            <p:cNvPr id="16" name="AutoShape 2"/>
            <p:cNvSpPr>
              <a:spLocks noChangeArrowheads="1"/>
            </p:cNvSpPr>
            <p:nvPr/>
          </p:nvSpPr>
          <p:spPr bwMode="auto">
            <a:xfrm>
              <a:off x="1062658" y="1772816"/>
              <a:ext cx="3357561" cy="4320480"/>
            </a:xfrm>
            <a:prstGeom prst="roundRect">
              <a:avLst>
                <a:gd name="adj" fmla="val 5887"/>
              </a:avLst>
            </a:prstGeom>
            <a:gradFill flip="none" rotWithShape="1"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13500000" scaled="1"/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3286" y="1935882"/>
              <a:ext cx="2736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/>
              <a:r>
                <a:rPr lang="ko-KR" altLang="en-US" b="1" dirty="0" smtClean="0"/>
                <a:t>   </a:t>
              </a:r>
              <a:r>
                <a:rPr lang="ko-KR" altLang="en-US" b="1" dirty="0" smtClean="0">
                  <a:solidFill>
                    <a:schemeClr val="bg1"/>
                  </a:solidFill>
                </a:rPr>
                <a:t>개설 기관 측면에서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1388560" y="2681560"/>
              <a:ext cx="2705756" cy="3267720"/>
            </a:xfrm>
            <a:prstGeom prst="roundRect">
              <a:avLst>
                <a:gd name="adj" fmla="val 865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sx="80000" sy="80000" algn="tl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 prst="softRound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>
              <a:off x="1265274" y="2465536"/>
              <a:ext cx="2952328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utoShape 2"/>
            <p:cNvSpPr>
              <a:spLocks noChangeArrowheads="1"/>
            </p:cNvSpPr>
            <p:nvPr/>
          </p:nvSpPr>
          <p:spPr bwMode="auto">
            <a:xfrm>
              <a:off x="4705995" y="1772816"/>
              <a:ext cx="3357561" cy="4320480"/>
            </a:xfrm>
            <a:prstGeom prst="roundRect">
              <a:avLst>
                <a:gd name="adj" fmla="val 503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16623" y="1935882"/>
              <a:ext cx="27363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/>
              <a:r>
                <a:rPr lang="ko-KR" altLang="en-US" b="1" dirty="0" smtClean="0"/>
                <a:t>     </a:t>
              </a:r>
              <a:r>
                <a:rPr lang="ko-KR" altLang="en-US" b="1" dirty="0" smtClean="0">
                  <a:solidFill>
                    <a:schemeClr val="bg1"/>
                  </a:solidFill>
                </a:rPr>
                <a:t>이용자 측면에서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4908611" y="2465536"/>
              <a:ext cx="2952328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모서리가 둥근 직사각형 23"/>
            <p:cNvSpPr/>
            <p:nvPr/>
          </p:nvSpPr>
          <p:spPr>
            <a:xfrm>
              <a:off x="5031897" y="2681560"/>
              <a:ext cx="2705756" cy="3267720"/>
            </a:xfrm>
            <a:prstGeom prst="roundRect">
              <a:avLst>
                <a:gd name="adj" fmla="val 865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sx="80000" sy="80000" algn="tl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 prst="softRound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2"/>
            <p:cNvSpPr>
              <a:spLocks/>
            </p:cNvSpPr>
            <p:nvPr/>
          </p:nvSpPr>
          <p:spPr bwMode="auto">
            <a:xfrm rot="1375938" flipH="1">
              <a:off x="3938649" y="3275657"/>
              <a:ext cx="1014355" cy="900122"/>
            </a:xfrm>
            <a:prstGeom prst="right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6" name="Freeform 2"/>
            <p:cNvSpPr>
              <a:spLocks/>
            </p:cNvSpPr>
            <p:nvPr/>
          </p:nvSpPr>
          <p:spPr bwMode="auto">
            <a:xfrm rot="1375938" flipV="1">
              <a:off x="4173210" y="4139753"/>
              <a:ext cx="1014355" cy="900122"/>
            </a:xfrm>
            <a:prstGeom prst="rightArrow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13500000" scaled="1"/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1403648" y="2852936"/>
              <a:ext cx="2664296" cy="2687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indent="-228600" algn="l" fontAlgn="base">
                <a:buAutoNum type="arabicParenR"/>
              </a:pPr>
              <a:r>
                <a:rPr lang="ko-KR" altLang="en-US" sz="1100" dirty="0" smtClean="0">
                  <a:solidFill>
                    <a:srgbClr val="FF0000"/>
                  </a:solidFill>
                </a:rPr>
                <a:t>별도의 장비를 설치할 필요가 없어</a:t>
              </a:r>
              <a:r>
                <a:rPr lang="en-US" altLang="ko-KR" sz="1100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100" dirty="0" smtClean="0">
                  <a:solidFill>
                    <a:srgbClr val="FF0000"/>
                  </a:solidFill>
                </a:rPr>
                <a:t>획기적인 비용절감 효과가 있습니다</a:t>
              </a:r>
              <a:r>
                <a:rPr lang="en-US" altLang="ko-KR" sz="1100" dirty="0" smtClean="0">
                  <a:solidFill>
                    <a:srgbClr val="FF0000"/>
                  </a:solidFill>
                </a:rPr>
                <a:t>.</a:t>
              </a:r>
            </a:p>
            <a:p>
              <a:pPr marL="228600" indent="-228600" algn="l" fontAlgn="base"/>
              <a:endParaRPr lang="ko-KR" altLang="en-US" sz="1100" dirty="0" smtClean="0">
                <a:solidFill>
                  <a:srgbClr val="FF0000"/>
                </a:solidFill>
              </a:endParaRPr>
            </a:p>
            <a:p>
              <a:pPr algn="l" fontAlgn="base"/>
              <a:r>
                <a:rPr lang="en-US" altLang="ko-KR" sz="1100" dirty="0" smtClean="0">
                  <a:solidFill>
                    <a:srgbClr val="FF0000"/>
                  </a:solidFill>
                </a:rPr>
                <a:t>2) </a:t>
              </a:r>
              <a:r>
                <a:rPr lang="ko-KR" altLang="en-US" sz="1100" dirty="0" smtClean="0">
                  <a:solidFill>
                    <a:srgbClr val="FF0000"/>
                  </a:solidFill>
                </a:rPr>
                <a:t>웹사이트와 실시간 연동되어 살아있는 </a:t>
              </a:r>
              <a:r>
                <a:rPr lang="ko-KR" altLang="en-US" sz="1100" dirty="0" err="1" smtClean="0">
                  <a:solidFill>
                    <a:srgbClr val="FF0000"/>
                  </a:solidFill>
                </a:rPr>
                <a:t>콘텐츠를</a:t>
              </a:r>
              <a:r>
                <a:rPr lang="ko-KR" altLang="en-US" sz="1100" dirty="0" smtClean="0">
                  <a:solidFill>
                    <a:srgbClr val="FF0000"/>
                  </a:solidFill>
                </a:rPr>
                <a:t> 다양하게 제공할 수 있습니다</a:t>
              </a:r>
              <a:r>
                <a:rPr lang="en-US" altLang="ko-KR" sz="1100" dirty="0" smtClean="0">
                  <a:solidFill>
                    <a:srgbClr val="FF0000"/>
                  </a:solidFill>
                </a:rPr>
                <a:t>.</a:t>
              </a:r>
            </a:p>
            <a:p>
              <a:pPr algn="l" fontAlgn="base"/>
              <a:endParaRPr lang="ko-KR" altLang="en-US" sz="1100" dirty="0" smtClean="0">
                <a:solidFill>
                  <a:srgbClr val="FF0000"/>
                </a:solidFill>
              </a:endParaRPr>
            </a:p>
            <a:p>
              <a:pPr algn="l" fontAlgn="base"/>
              <a:r>
                <a:rPr lang="en-US" altLang="ko-KR" sz="1100" dirty="0" smtClean="0"/>
                <a:t>3) </a:t>
              </a:r>
              <a:r>
                <a:rPr lang="ko-KR" altLang="en-US" sz="1100" dirty="0" smtClean="0"/>
                <a:t>웹사이트의 </a:t>
              </a:r>
              <a:r>
                <a:rPr lang="ko-KR" altLang="en-US" sz="1100" dirty="0" err="1" smtClean="0"/>
                <a:t>콘텐츠는</a:t>
              </a:r>
              <a:r>
                <a:rPr lang="ko-KR" altLang="en-US" sz="1100" dirty="0" smtClean="0"/>
                <a:t> </a:t>
              </a:r>
              <a:r>
                <a:rPr lang="en-US" altLang="ko-KR" sz="1100" dirty="0" smtClean="0"/>
                <a:t>'</a:t>
              </a:r>
              <a:r>
                <a:rPr lang="ko-KR" altLang="en-US" sz="1100" dirty="0" smtClean="0"/>
                <a:t>웹 </a:t>
              </a:r>
              <a:r>
                <a:rPr lang="ko-KR" altLang="en-US" sz="1100" dirty="0" err="1" smtClean="0"/>
                <a:t>접근성</a:t>
              </a:r>
              <a:r>
                <a:rPr lang="ko-KR" altLang="en-US" sz="1100" dirty="0" smtClean="0"/>
                <a:t> 지침</a:t>
              </a:r>
              <a:r>
                <a:rPr lang="en-US" altLang="ko-KR" sz="1100" dirty="0" smtClean="0"/>
                <a:t>'</a:t>
              </a:r>
              <a:r>
                <a:rPr lang="ko-KR" altLang="en-US" sz="1100" dirty="0" smtClean="0"/>
                <a:t>을</a:t>
              </a:r>
              <a:endParaRPr lang="en-US" altLang="ko-KR" sz="1100" dirty="0" smtClean="0"/>
            </a:p>
            <a:p>
              <a:pPr algn="l" fontAlgn="base"/>
              <a:r>
                <a:rPr lang="ko-KR" altLang="en-US" sz="1100" dirty="0" smtClean="0"/>
                <a:t> </a:t>
              </a:r>
              <a:r>
                <a:rPr lang="ko-KR" altLang="en-US" sz="1100" dirty="0" err="1" smtClean="0"/>
                <a:t>부여함으로서</a:t>
              </a:r>
              <a:r>
                <a:rPr lang="en-US" altLang="ko-KR" sz="1100" dirty="0" smtClean="0"/>
                <a:t>, </a:t>
              </a:r>
              <a:r>
                <a:rPr lang="ko-KR" altLang="en-US" sz="1100" dirty="0" err="1" smtClean="0"/>
                <a:t>이용자층의</a:t>
              </a:r>
              <a:r>
                <a:rPr lang="ko-KR" altLang="en-US" sz="1100" dirty="0" smtClean="0"/>
                <a:t> 확대를 도모할  수 있습니다</a:t>
              </a:r>
              <a:r>
                <a:rPr lang="en-US" altLang="ko-KR" sz="1100" dirty="0" smtClean="0"/>
                <a:t>.</a:t>
              </a:r>
            </a:p>
            <a:p>
              <a:pPr algn="l" fontAlgn="base"/>
              <a:endParaRPr lang="ko-KR" altLang="en-US" sz="1100" dirty="0" smtClean="0"/>
            </a:p>
            <a:p>
              <a:pPr algn="l" fontAlgn="base"/>
              <a:r>
                <a:rPr lang="en-US" altLang="ko-KR" sz="1100" dirty="0" smtClean="0"/>
                <a:t>4)</a:t>
              </a:r>
              <a:r>
                <a:rPr lang="ko-KR" altLang="en-US" sz="1100" dirty="0" smtClean="0"/>
                <a:t>향후</a:t>
              </a:r>
              <a:r>
                <a:rPr lang="en-US" altLang="ko-KR" sz="1100" dirty="0" smtClean="0"/>
                <a:t>, </a:t>
              </a:r>
              <a:r>
                <a:rPr lang="ko-KR" altLang="en-US" sz="1100" dirty="0" smtClean="0"/>
                <a:t>음성인식 및 음성합성 기능이 탑재되어 향상된 이용자 편의를 도모할 수 있습니다</a:t>
              </a:r>
              <a:r>
                <a:rPr lang="en-US" altLang="ko-KR" sz="1100" dirty="0" smtClean="0"/>
                <a:t>.</a:t>
              </a:r>
            </a:p>
            <a:p>
              <a:pPr algn="l" fontAlgn="base"/>
              <a:endParaRPr lang="ko-KR" altLang="en-US" sz="1100" dirty="0" smtClean="0"/>
            </a:p>
            <a:p>
              <a:pPr algn="l" fontAlgn="base"/>
              <a:r>
                <a:rPr lang="en-US" altLang="ko-KR" sz="1100" dirty="0" smtClean="0"/>
                <a:t>5) </a:t>
              </a:r>
              <a:r>
                <a:rPr lang="ko-KR" altLang="en-US" sz="1100" dirty="0" smtClean="0"/>
                <a:t>실시간 웹 연동 </a:t>
              </a:r>
              <a:r>
                <a:rPr lang="en-US" altLang="ko-KR" sz="1100" dirty="0" smtClean="0"/>
                <a:t>ARS </a:t>
              </a:r>
              <a:r>
                <a:rPr lang="ko-KR" altLang="en-US" sz="1100" dirty="0" smtClean="0"/>
                <a:t>서비스는 당사의 특허 받은 솔루션으로 검증된 기술력을 확보하고 있습니다</a:t>
              </a:r>
              <a:r>
                <a:rPr lang="en-US" altLang="ko-KR" sz="1100" dirty="0" smtClean="0"/>
                <a:t>.</a:t>
              </a:r>
              <a:endParaRPr lang="ko-KR" altLang="en-US" sz="1100" dirty="0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5273124" y="3596536"/>
              <a:ext cx="2304256" cy="1287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indent="-228600" fontAlgn="base">
                <a:buAutoNum type="arabicParenR"/>
              </a:pPr>
              <a:r>
                <a:rPr lang="ko-KR" altLang="en-US" sz="1050" dirty="0" smtClean="0">
                  <a:solidFill>
                    <a:srgbClr val="FF0000"/>
                  </a:solidFill>
                </a:rPr>
                <a:t>정보소외 계층인 노약자와 장애인의 손쉬운 정보취득이 가능합니다</a:t>
              </a:r>
              <a:r>
                <a:rPr lang="en-US" altLang="ko-KR" sz="1050" dirty="0" smtClean="0">
                  <a:solidFill>
                    <a:srgbClr val="FF0000"/>
                  </a:solidFill>
                </a:rPr>
                <a:t>.</a:t>
              </a:r>
            </a:p>
            <a:p>
              <a:pPr fontAlgn="base"/>
              <a:endParaRPr lang="ko-KR" altLang="en-US" sz="1100" dirty="0" smtClean="0">
                <a:solidFill>
                  <a:srgbClr val="FF0000"/>
                </a:solidFill>
              </a:endParaRPr>
            </a:p>
            <a:p>
              <a:pPr fontAlgn="base"/>
              <a:r>
                <a:rPr lang="en-US" altLang="ko-KR" sz="1100" dirty="0" smtClean="0"/>
                <a:t>2) </a:t>
              </a:r>
              <a:r>
                <a:rPr lang="ko-KR" altLang="en-US" sz="1100" dirty="0" smtClean="0"/>
                <a:t>정보전달매체로 보편화 되어있는</a:t>
              </a:r>
              <a:endParaRPr lang="en-US" altLang="ko-KR" sz="1100" dirty="0" smtClean="0"/>
            </a:p>
            <a:p>
              <a:pPr fontAlgn="base"/>
              <a:r>
                <a:rPr lang="ko-KR" altLang="en-US" sz="1100" dirty="0" smtClean="0"/>
                <a:t>     웹사이트 정보를 </a:t>
              </a:r>
              <a:r>
                <a:rPr lang="en-US" altLang="ko-KR" sz="1100" dirty="0" smtClean="0"/>
                <a:t>ARS</a:t>
              </a:r>
              <a:r>
                <a:rPr lang="ko-KR" altLang="en-US" sz="1100" dirty="0" smtClean="0"/>
                <a:t>를 통해</a:t>
              </a:r>
              <a:endParaRPr lang="en-US" altLang="ko-KR" sz="1100" dirty="0" smtClean="0"/>
            </a:p>
            <a:p>
              <a:pPr fontAlgn="base"/>
              <a:r>
                <a:rPr lang="ko-KR" altLang="en-US" sz="1100" dirty="0" smtClean="0"/>
                <a:t>    서도제공 받을 수 있습니다</a:t>
              </a:r>
              <a:r>
                <a:rPr lang="en-US" altLang="ko-KR" sz="1100" dirty="0" smtClean="0"/>
                <a:t>.</a:t>
              </a:r>
            </a:p>
            <a:p>
              <a:pPr fontAlgn="base"/>
              <a:endParaRPr lang="ko-KR" altLang="en-US" sz="1100" dirty="0" smtClean="0"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00100" y="2357430"/>
            <a:ext cx="5453074" cy="1857388"/>
          </a:xfrm>
        </p:spPr>
        <p:txBody>
          <a:bodyPr/>
          <a:lstStyle/>
          <a:p>
            <a:pPr>
              <a:buNone/>
            </a:pPr>
            <a:endParaRPr lang="en-US" altLang="ko-KR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>
              <a:buNone/>
            </a:pP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* 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현재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,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서비스기관</a:t>
            </a:r>
            <a:endParaRPr lang="en-US" altLang="ko-KR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>
              <a:buNone/>
            </a:pP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 1. 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천안시 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-  1670 -1408</a:t>
            </a:r>
          </a:p>
          <a:p>
            <a:pPr>
              <a:buNone/>
            </a:pPr>
            <a:r>
              <a:rPr lang="en-US" altLang="ko-KR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 2. 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공주시 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- 070-4499-1002 (</a:t>
            </a:r>
            <a:r>
              <a:rPr lang="ko-KR" alt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테스트서비스</a:t>
            </a:r>
            <a:r>
              <a:rPr lang="en-US" altLang="ko-KR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)</a:t>
            </a:r>
          </a:p>
          <a:p>
            <a:pPr>
              <a:buNone/>
            </a:pPr>
            <a:endParaRPr lang="en-US" altLang="ko-KR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>
              <a:buNone/>
            </a:pPr>
            <a:endParaRPr lang="en-US" altLang="ko-KR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5896293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www.intohci.com</a:t>
            </a:r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54038" y="322263"/>
            <a:ext cx="3289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6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009650" y="322263"/>
            <a:ext cx="2776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서비스 기관 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" name="그림 10" descr="선거관리위원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그림 85" descr="선거관리위원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50825"/>
            <a:ext cx="34877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9"/>
          <p:cNvSpPr txBox="1">
            <a:spLocks noChangeArrowheads="1"/>
          </p:cNvSpPr>
          <p:nvPr/>
        </p:nvSpPr>
        <p:spPr bwMode="auto">
          <a:xfrm>
            <a:off x="554038" y="322263"/>
            <a:ext cx="3289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7</a:t>
            </a:r>
          </a:p>
        </p:txBody>
      </p:sp>
      <p:sp>
        <p:nvSpPr>
          <p:cNvPr id="24580" name="Rectangle 10"/>
          <p:cNvSpPr>
            <a:spLocks noChangeArrowheads="1"/>
          </p:cNvSpPr>
          <p:nvPr/>
        </p:nvSpPr>
        <p:spPr bwMode="auto">
          <a:xfrm>
            <a:off x="1009650" y="322263"/>
            <a:ext cx="27765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기술특허사항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458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50" y="1133475"/>
            <a:ext cx="82423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Line 14"/>
          <p:cNvSpPr>
            <a:spLocks noChangeShapeType="1"/>
          </p:cNvSpPr>
          <p:nvPr/>
        </p:nvSpPr>
        <p:spPr bwMode="auto">
          <a:xfrm>
            <a:off x="4570413" y="3589338"/>
            <a:ext cx="3951287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3" name="Line 15"/>
          <p:cNvSpPr>
            <a:spLocks noChangeShapeType="1"/>
          </p:cNvSpPr>
          <p:nvPr/>
        </p:nvSpPr>
        <p:spPr bwMode="auto">
          <a:xfrm>
            <a:off x="4570413" y="3589338"/>
            <a:ext cx="3951287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4" name="Line 16"/>
          <p:cNvSpPr>
            <a:spLocks noChangeShapeType="1"/>
          </p:cNvSpPr>
          <p:nvPr/>
        </p:nvSpPr>
        <p:spPr bwMode="auto">
          <a:xfrm>
            <a:off x="4570413" y="3589338"/>
            <a:ext cx="37480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5" name="Line 17"/>
          <p:cNvSpPr>
            <a:spLocks noChangeShapeType="1"/>
          </p:cNvSpPr>
          <p:nvPr/>
        </p:nvSpPr>
        <p:spPr bwMode="auto">
          <a:xfrm>
            <a:off x="4570413" y="3589338"/>
            <a:ext cx="3138487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6" name="Line 18"/>
          <p:cNvSpPr>
            <a:spLocks noChangeShapeType="1"/>
          </p:cNvSpPr>
          <p:nvPr/>
        </p:nvSpPr>
        <p:spPr bwMode="auto">
          <a:xfrm>
            <a:off x="4570413" y="3589338"/>
            <a:ext cx="25685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7" name="Line 19"/>
          <p:cNvSpPr>
            <a:spLocks noChangeShapeType="1"/>
          </p:cNvSpPr>
          <p:nvPr/>
        </p:nvSpPr>
        <p:spPr bwMode="auto">
          <a:xfrm>
            <a:off x="4570413" y="3589338"/>
            <a:ext cx="1992312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8" name="Line 20"/>
          <p:cNvSpPr>
            <a:spLocks noChangeShapeType="1"/>
          </p:cNvSpPr>
          <p:nvPr/>
        </p:nvSpPr>
        <p:spPr bwMode="auto">
          <a:xfrm>
            <a:off x="4570413" y="3589338"/>
            <a:ext cx="148590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89" name="Line 21"/>
          <p:cNvSpPr>
            <a:spLocks noChangeShapeType="1"/>
          </p:cNvSpPr>
          <p:nvPr/>
        </p:nvSpPr>
        <p:spPr bwMode="auto">
          <a:xfrm>
            <a:off x="4570413" y="3589338"/>
            <a:ext cx="981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0" name="Line 22"/>
          <p:cNvSpPr>
            <a:spLocks noChangeShapeType="1"/>
          </p:cNvSpPr>
          <p:nvPr/>
        </p:nvSpPr>
        <p:spPr bwMode="auto">
          <a:xfrm>
            <a:off x="4570413" y="3589338"/>
            <a:ext cx="47307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1" name="Line 23"/>
          <p:cNvSpPr>
            <a:spLocks noChangeShapeType="1"/>
          </p:cNvSpPr>
          <p:nvPr/>
        </p:nvSpPr>
        <p:spPr bwMode="auto">
          <a:xfrm>
            <a:off x="4570413" y="3589338"/>
            <a:ext cx="0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2" name="Line 24"/>
          <p:cNvSpPr>
            <a:spLocks noChangeShapeType="1"/>
          </p:cNvSpPr>
          <p:nvPr/>
        </p:nvSpPr>
        <p:spPr bwMode="auto">
          <a:xfrm>
            <a:off x="4570413" y="3589338"/>
            <a:ext cx="3951287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3" name="Line 25"/>
          <p:cNvSpPr>
            <a:spLocks noChangeShapeType="1"/>
          </p:cNvSpPr>
          <p:nvPr/>
        </p:nvSpPr>
        <p:spPr bwMode="auto">
          <a:xfrm>
            <a:off x="4570413" y="3589338"/>
            <a:ext cx="3951287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4" name="Line 26"/>
          <p:cNvSpPr>
            <a:spLocks noChangeShapeType="1"/>
          </p:cNvSpPr>
          <p:nvPr/>
        </p:nvSpPr>
        <p:spPr bwMode="auto">
          <a:xfrm>
            <a:off x="4570413" y="3589338"/>
            <a:ext cx="3951287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5" name="Line 27"/>
          <p:cNvSpPr>
            <a:spLocks noChangeShapeType="1"/>
          </p:cNvSpPr>
          <p:nvPr/>
        </p:nvSpPr>
        <p:spPr bwMode="auto">
          <a:xfrm>
            <a:off x="4570413" y="3589338"/>
            <a:ext cx="3951287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6" name="Line 28"/>
          <p:cNvSpPr>
            <a:spLocks noChangeShapeType="1"/>
          </p:cNvSpPr>
          <p:nvPr/>
        </p:nvSpPr>
        <p:spPr bwMode="auto">
          <a:xfrm>
            <a:off x="4605338" y="3589338"/>
            <a:ext cx="3916362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7" name="Line 29"/>
          <p:cNvSpPr>
            <a:spLocks noChangeShapeType="1"/>
          </p:cNvSpPr>
          <p:nvPr/>
        </p:nvSpPr>
        <p:spPr bwMode="auto">
          <a:xfrm>
            <a:off x="4570413" y="3589338"/>
            <a:ext cx="3951287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8" name="Line 30"/>
          <p:cNvSpPr>
            <a:spLocks noChangeShapeType="1"/>
          </p:cNvSpPr>
          <p:nvPr/>
        </p:nvSpPr>
        <p:spPr bwMode="auto">
          <a:xfrm>
            <a:off x="4570413" y="3589338"/>
            <a:ext cx="3951287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599" name="Line 31"/>
          <p:cNvSpPr>
            <a:spLocks noChangeShapeType="1"/>
          </p:cNvSpPr>
          <p:nvPr/>
        </p:nvSpPr>
        <p:spPr bwMode="auto">
          <a:xfrm>
            <a:off x="4570413" y="3589338"/>
            <a:ext cx="3951287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0" name="Line 32"/>
          <p:cNvSpPr>
            <a:spLocks noChangeShapeType="1"/>
          </p:cNvSpPr>
          <p:nvPr/>
        </p:nvSpPr>
        <p:spPr bwMode="auto">
          <a:xfrm>
            <a:off x="4570413" y="3589338"/>
            <a:ext cx="3951287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1" name="Line 33"/>
          <p:cNvSpPr>
            <a:spLocks noChangeShapeType="1"/>
          </p:cNvSpPr>
          <p:nvPr/>
        </p:nvSpPr>
        <p:spPr bwMode="auto">
          <a:xfrm>
            <a:off x="4570413" y="3589338"/>
            <a:ext cx="3951287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2" name="Line 34"/>
          <p:cNvSpPr>
            <a:spLocks noChangeShapeType="1"/>
          </p:cNvSpPr>
          <p:nvPr/>
        </p:nvSpPr>
        <p:spPr bwMode="auto">
          <a:xfrm>
            <a:off x="4570413" y="3589338"/>
            <a:ext cx="3951287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3" name="Line 35"/>
          <p:cNvSpPr>
            <a:spLocks noChangeShapeType="1"/>
          </p:cNvSpPr>
          <p:nvPr/>
        </p:nvSpPr>
        <p:spPr bwMode="auto">
          <a:xfrm flipH="1">
            <a:off x="622300" y="3589338"/>
            <a:ext cx="3948113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4" name="Line 36"/>
          <p:cNvSpPr>
            <a:spLocks noChangeShapeType="1"/>
          </p:cNvSpPr>
          <p:nvPr/>
        </p:nvSpPr>
        <p:spPr bwMode="auto">
          <a:xfrm flipH="1">
            <a:off x="622300" y="3589338"/>
            <a:ext cx="3948113" cy="2141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5" name="Line 37"/>
          <p:cNvSpPr>
            <a:spLocks noChangeShapeType="1"/>
          </p:cNvSpPr>
          <p:nvPr/>
        </p:nvSpPr>
        <p:spPr bwMode="auto">
          <a:xfrm flipH="1">
            <a:off x="622300" y="3589338"/>
            <a:ext cx="3948113" cy="25225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6" name="Line 38"/>
          <p:cNvSpPr>
            <a:spLocks noChangeShapeType="1"/>
          </p:cNvSpPr>
          <p:nvPr/>
        </p:nvSpPr>
        <p:spPr bwMode="auto">
          <a:xfrm flipH="1">
            <a:off x="827088" y="3589338"/>
            <a:ext cx="3743325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7" name="Line 39"/>
          <p:cNvSpPr>
            <a:spLocks noChangeShapeType="1"/>
          </p:cNvSpPr>
          <p:nvPr/>
        </p:nvSpPr>
        <p:spPr bwMode="auto">
          <a:xfrm flipH="1">
            <a:off x="1435100" y="3589338"/>
            <a:ext cx="3135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8" name="Line 40"/>
          <p:cNvSpPr>
            <a:spLocks noChangeShapeType="1"/>
          </p:cNvSpPr>
          <p:nvPr/>
        </p:nvSpPr>
        <p:spPr bwMode="auto">
          <a:xfrm flipH="1">
            <a:off x="2006600" y="3589338"/>
            <a:ext cx="25638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09" name="Line 41"/>
          <p:cNvSpPr>
            <a:spLocks noChangeShapeType="1"/>
          </p:cNvSpPr>
          <p:nvPr/>
        </p:nvSpPr>
        <p:spPr bwMode="auto">
          <a:xfrm flipH="1">
            <a:off x="2581275" y="3589338"/>
            <a:ext cx="1989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0" name="Line 42"/>
          <p:cNvSpPr>
            <a:spLocks noChangeShapeType="1"/>
          </p:cNvSpPr>
          <p:nvPr/>
        </p:nvSpPr>
        <p:spPr bwMode="auto">
          <a:xfrm flipH="1">
            <a:off x="3089275" y="3589338"/>
            <a:ext cx="1481138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1" name="Line 43"/>
          <p:cNvSpPr>
            <a:spLocks noChangeShapeType="1"/>
          </p:cNvSpPr>
          <p:nvPr/>
        </p:nvSpPr>
        <p:spPr bwMode="auto">
          <a:xfrm flipH="1">
            <a:off x="3594100" y="3589338"/>
            <a:ext cx="976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2" name="Line 44"/>
          <p:cNvSpPr>
            <a:spLocks noChangeShapeType="1"/>
          </p:cNvSpPr>
          <p:nvPr/>
        </p:nvSpPr>
        <p:spPr bwMode="auto">
          <a:xfrm flipH="1">
            <a:off x="4102100" y="3589338"/>
            <a:ext cx="468313" cy="28146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3" name="Line 45"/>
          <p:cNvSpPr>
            <a:spLocks noChangeShapeType="1"/>
          </p:cNvSpPr>
          <p:nvPr/>
        </p:nvSpPr>
        <p:spPr bwMode="auto">
          <a:xfrm flipH="1">
            <a:off x="622300" y="3589338"/>
            <a:ext cx="3948113" cy="18526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4" name="Line 46"/>
          <p:cNvSpPr>
            <a:spLocks noChangeShapeType="1"/>
          </p:cNvSpPr>
          <p:nvPr/>
        </p:nvSpPr>
        <p:spPr bwMode="auto">
          <a:xfrm flipH="1">
            <a:off x="622300" y="3589338"/>
            <a:ext cx="3948113" cy="1595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5" name="Line 47"/>
          <p:cNvSpPr>
            <a:spLocks noChangeShapeType="1"/>
          </p:cNvSpPr>
          <p:nvPr/>
        </p:nvSpPr>
        <p:spPr bwMode="auto">
          <a:xfrm flipH="1">
            <a:off x="622300" y="3589338"/>
            <a:ext cx="3948113" cy="13747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6" name="Line 48"/>
          <p:cNvSpPr>
            <a:spLocks noChangeShapeType="1"/>
          </p:cNvSpPr>
          <p:nvPr/>
        </p:nvSpPr>
        <p:spPr bwMode="auto">
          <a:xfrm flipH="1">
            <a:off x="622300" y="3589338"/>
            <a:ext cx="3948113" cy="11509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7" name="Line 49"/>
          <p:cNvSpPr>
            <a:spLocks noChangeShapeType="1"/>
          </p:cNvSpPr>
          <p:nvPr/>
        </p:nvSpPr>
        <p:spPr bwMode="auto">
          <a:xfrm flipH="1">
            <a:off x="622300" y="3589338"/>
            <a:ext cx="3914775" cy="96043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8" name="Line 50"/>
          <p:cNvSpPr>
            <a:spLocks noChangeShapeType="1"/>
          </p:cNvSpPr>
          <p:nvPr/>
        </p:nvSpPr>
        <p:spPr bwMode="auto">
          <a:xfrm flipH="1">
            <a:off x="622300" y="3589338"/>
            <a:ext cx="3948113" cy="768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19" name="Line 51"/>
          <p:cNvSpPr>
            <a:spLocks noChangeShapeType="1"/>
          </p:cNvSpPr>
          <p:nvPr/>
        </p:nvSpPr>
        <p:spPr bwMode="auto">
          <a:xfrm flipH="1">
            <a:off x="622300" y="3589338"/>
            <a:ext cx="3948113" cy="6064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0" name="Line 52"/>
          <p:cNvSpPr>
            <a:spLocks noChangeShapeType="1"/>
          </p:cNvSpPr>
          <p:nvPr/>
        </p:nvSpPr>
        <p:spPr bwMode="auto">
          <a:xfrm flipH="1">
            <a:off x="622300" y="3589338"/>
            <a:ext cx="3948113" cy="446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1" name="Line 53"/>
          <p:cNvSpPr>
            <a:spLocks noChangeShapeType="1"/>
          </p:cNvSpPr>
          <p:nvPr/>
        </p:nvSpPr>
        <p:spPr bwMode="auto">
          <a:xfrm flipH="1">
            <a:off x="622300" y="3589338"/>
            <a:ext cx="3948113" cy="3190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2" name="Line 54"/>
          <p:cNvSpPr>
            <a:spLocks noChangeShapeType="1"/>
          </p:cNvSpPr>
          <p:nvPr/>
        </p:nvSpPr>
        <p:spPr bwMode="auto">
          <a:xfrm flipH="1">
            <a:off x="622300" y="3589338"/>
            <a:ext cx="3948113" cy="18891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3" name="Line 55"/>
          <p:cNvSpPr>
            <a:spLocks noChangeShapeType="1"/>
          </p:cNvSpPr>
          <p:nvPr/>
        </p:nvSpPr>
        <p:spPr bwMode="auto">
          <a:xfrm flipH="1">
            <a:off x="622300" y="3589338"/>
            <a:ext cx="3948113" cy="93662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4" name="Line 56"/>
          <p:cNvSpPr>
            <a:spLocks noChangeShapeType="1"/>
          </p:cNvSpPr>
          <p:nvPr/>
        </p:nvSpPr>
        <p:spPr bwMode="auto">
          <a:xfrm>
            <a:off x="622300" y="60182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5" name="Line 57"/>
          <p:cNvSpPr>
            <a:spLocks noChangeShapeType="1"/>
          </p:cNvSpPr>
          <p:nvPr/>
        </p:nvSpPr>
        <p:spPr bwMode="auto">
          <a:xfrm>
            <a:off x="622300" y="56324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6" name="Line 58"/>
          <p:cNvSpPr>
            <a:spLocks noChangeShapeType="1"/>
          </p:cNvSpPr>
          <p:nvPr/>
        </p:nvSpPr>
        <p:spPr bwMode="auto">
          <a:xfrm>
            <a:off x="622300" y="528478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7" name="Line 59"/>
          <p:cNvSpPr>
            <a:spLocks noChangeShapeType="1"/>
          </p:cNvSpPr>
          <p:nvPr/>
        </p:nvSpPr>
        <p:spPr bwMode="auto">
          <a:xfrm>
            <a:off x="622300" y="4973638"/>
            <a:ext cx="789622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8" name="Line 60"/>
          <p:cNvSpPr>
            <a:spLocks noChangeShapeType="1"/>
          </p:cNvSpPr>
          <p:nvPr/>
        </p:nvSpPr>
        <p:spPr bwMode="auto">
          <a:xfrm>
            <a:off x="622300" y="4705350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29" name="Line 61"/>
          <p:cNvSpPr>
            <a:spLocks noChangeShapeType="1"/>
          </p:cNvSpPr>
          <p:nvPr/>
        </p:nvSpPr>
        <p:spPr bwMode="auto">
          <a:xfrm flipV="1">
            <a:off x="622300" y="4449763"/>
            <a:ext cx="7899400" cy="1587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0" name="Line 62"/>
          <p:cNvSpPr>
            <a:spLocks noChangeShapeType="1"/>
          </p:cNvSpPr>
          <p:nvPr/>
        </p:nvSpPr>
        <p:spPr bwMode="auto">
          <a:xfrm>
            <a:off x="622300" y="4216400"/>
            <a:ext cx="7899400" cy="7938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1" name="Line 63"/>
          <p:cNvSpPr>
            <a:spLocks noChangeShapeType="1"/>
          </p:cNvSpPr>
          <p:nvPr/>
        </p:nvSpPr>
        <p:spPr bwMode="auto">
          <a:xfrm>
            <a:off x="622300" y="4032250"/>
            <a:ext cx="7862888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2" name="Line 64"/>
          <p:cNvSpPr>
            <a:spLocks noChangeShapeType="1"/>
          </p:cNvSpPr>
          <p:nvPr/>
        </p:nvSpPr>
        <p:spPr bwMode="auto">
          <a:xfrm flipV="1">
            <a:off x="622300" y="3873500"/>
            <a:ext cx="7899400" cy="952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3" name="Line 65"/>
          <p:cNvSpPr>
            <a:spLocks noChangeShapeType="1"/>
          </p:cNvSpPr>
          <p:nvPr/>
        </p:nvSpPr>
        <p:spPr bwMode="auto">
          <a:xfrm>
            <a:off x="622300" y="3770313"/>
            <a:ext cx="7899400" cy="635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4" name="Line 66"/>
          <p:cNvSpPr>
            <a:spLocks noChangeShapeType="1"/>
          </p:cNvSpPr>
          <p:nvPr/>
        </p:nvSpPr>
        <p:spPr bwMode="auto">
          <a:xfrm flipV="1">
            <a:off x="622300" y="3713163"/>
            <a:ext cx="7899400" cy="15875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5" name="Line 67"/>
          <p:cNvSpPr>
            <a:spLocks noChangeShapeType="1"/>
          </p:cNvSpPr>
          <p:nvPr/>
        </p:nvSpPr>
        <p:spPr bwMode="auto">
          <a:xfrm>
            <a:off x="657225" y="3651250"/>
            <a:ext cx="7864475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636" name="Line 68"/>
          <p:cNvSpPr>
            <a:spLocks noChangeShapeType="1"/>
          </p:cNvSpPr>
          <p:nvPr/>
        </p:nvSpPr>
        <p:spPr bwMode="auto">
          <a:xfrm>
            <a:off x="622300" y="3617913"/>
            <a:ext cx="7899400" cy="0"/>
          </a:xfrm>
          <a:prstGeom prst="line">
            <a:avLst/>
          </a:prstGeom>
          <a:noFill/>
          <a:ln w="3175">
            <a:solidFill>
              <a:srgbClr val="C2D0E7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" name="그룹 109"/>
          <p:cNvGrpSpPr/>
          <p:nvPr/>
        </p:nvGrpSpPr>
        <p:grpSpPr>
          <a:xfrm>
            <a:off x="1009650" y="2204864"/>
            <a:ext cx="7234758" cy="4097142"/>
            <a:chOff x="395536" y="1524600"/>
            <a:chExt cx="8226722" cy="5050969"/>
          </a:xfrm>
        </p:grpSpPr>
        <p:sp>
          <p:nvSpPr>
            <p:cNvPr id="111" name="직사각형 110"/>
            <p:cNvSpPr/>
            <p:nvPr/>
          </p:nvSpPr>
          <p:spPr>
            <a:xfrm>
              <a:off x="3717429" y="4127297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2" name="AutoShape 21"/>
            <p:cNvSpPr>
              <a:spLocks noChangeArrowheads="1"/>
            </p:cNvSpPr>
            <p:nvPr/>
          </p:nvSpPr>
          <p:spPr bwMode="auto">
            <a:xfrm rot="11601053" flipH="1">
              <a:off x="5749495" y="2532740"/>
              <a:ext cx="1788646" cy="1676400"/>
            </a:xfrm>
            <a:custGeom>
              <a:avLst/>
              <a:gdLst>
                <a:gd name="G0" fmla="+- -16630 0 0"/>
                <a:gd name="G1" fmla="+- -9154518 0 0"/>
                <a:gd name="G2" fmla="+- -16630 0 -9154518"/>
                <a:gd name="G3" fmla="+- 10800 0 0"/>
                <a:gd name="G4" fmla="+- 0 0 -1663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19 0 0"/>
                <a:gd name="G9" fmla="+- 0 0 -9154518"/>
                <a:gd name="G10" fmla="+- 5419 0 2700"/>
                <a:gd name="G11" fmla="cos G10 -16630"/>
                <a:gd name="G12" fmla="sin G10 -16630"/>
                <a:gd name="G13" fmla="cos 13500 -16630"/>
                <a:gd name="G14" fmla="sin 13500 -16630"/>
                <a:gd name="G15" fmla="+- G11 10800 0"/>
                <a:gd name="G16" fmla="+- G12 10800 0"/>
                <a:gd name="G17" fmla="+- G13 10800 0"/>
                <a:gd name="G18" fmla="+- G14 10800 0"/>
                <a:gd name="G19" fmla="*/ 5419 1 2"/>
                <a:gd name="G20" fmla="+- G19 5400 0"/>
                <a:gd name="G21" fmla="cos G20 -16630"/>
                <a:gd name="G22" fmla="sin G20 -16630"/>
                <a:gd name="G23" fmla="+- G21 10800 0"/>
                <a:gd name="G24" fmla="+- G12 G23 G22"/>
                <a:gd name="G25" fmla="+- G22 G23 G11"/>
                <a:gd name="G26" fmla="cos 10800 -16630"/>
                <a:gd name="G27" fmla="sin 10800 -16630"/>
                <a:gd name="G28" fmla="cos 5419 -16630"/>
                <a:gd name="G29" fmla="sin 5419 -1663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154518"/>
                <a:gd name="G36" fmla="sin G34 -9154518"/>
                <a:gd name="G37" fmla="+/ -9154518 -1663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19 G39"/>
                <a:gd name="G43" fmla="sin 54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499 w 21600"/>
                <a:gd name="T5" fmla="*/ 653 h 21600"/>
                <a:gd name="T6" fmla="*/ 4615 w 21600"/>
                <a:gd name="T7" fmla="*/ 5553 h 21600"/>
                <a:gd name="T8" fmla="*/ 12656 w 21600"/>
                <a:gd name="T9" fmla="*/ 5708 h 21600"/>
                <a:gd name="T10" fmla="*/ 24299 w 21600"/>
                <a:gd name="T11" fmla="*/ 10740 h 21600"/>
                <a:gd name="T12" fmla="*/ 18932 w 21600"/>
                <a:gd name="T13" fmla="*/ 16155 h 21600"/>
                <a:gd name="T14" fmla="*/ 13518 w 21600"/>
                <a:gd name="T15" fmla="*/ 1078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18" y="10776"/>
                  </a:moveTo>
                  <a:cubicBezTo>
                    <a:pt x="16205" y="7792"/>
                    <a:pt x="13783" y="5381"/>
                    <a:pt x="10800" y="5381"/>
                  </a:cubicBezTo>
                  <a:cubicBezTo>
                    <a:pt x="9208" y="5380"/>
                    <a:pt x="7697" y="6080"/>
                    <a:pt x="6667" y="7294"/>
                  </a:cubicBezTo>
                  <a:lnTo>
                    <a:pt x="2564" y="3812"/>
                  </a:lnTo>
                  <a:cubicBezTo>
                    <a:pt x="4616" y="1394"/>
                    <a:pt x="7628" y="-1"/>
                    <a:pt x="10800" y="0"/>
                  </a:cubicBezTo>
                  <a:cubicBezTo>
                    <a:pt x="16746" y="0"/>
                    <a:pt x="21573" y="4806"/>
                    <a:pt x="21599" y="10752"/>
                  </a:cubicBezTo>
                  <a:lnTo>
                    <a:pt x="24299" y="10740"/>
                  </a:lnTo>
                  <a:lnTo>
                    <a:pt x="18932" y="16155"/>
                  </a:lnTo>
                  <a:lnTo>
                    <a:pt x="13518" y="10787"/>
                  </a:lnTo>
                  <a:lnTo>
                    <a:pt x="16218" y="1077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" name="AutoShape 21"/>
            <p:cNvSpPr>
              <a:spLocks noChangeArrowheads="1"/>
            </p:cNvSpPr>
            <p:nvPr/>
          </p:nvSpPr>
          <p:spPr bwMode="auto">
            <a:xfrm rot="9000000">
              <a:off x="1487195" y="3762790"/>
              <a:ext cx="1784350" cy="1676400"/>
            </a:xfrm>
            <a:custGeom>
              <a:avLst/>
              <a:gdLst>
                <a:gd name="G0" fmla="+- -16630 0 0"/>
                <a:gd name="G1" fmla="+- -9154518 0 0"/>
                <a:gd name="G2" fmla="+- -16630 0 -9154518"/>
                <a:gd name="G3" fmla="+- 10800 0 0"/>
                <a:gd name="G4" fmla="+- 0 0 -1663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19 0 0"/>
                <a:gd name="G9" fmla="+- 0 0 -9154518"/>
                <a:gd name="G10" fmla="+- 5419 0 2700"/>
                <a:gd name="G11" fmla="cos G10 -16630"/>
                <a:gd name="G12" fmla="sin G10 -16630"/>
                <a:gd name="G13" fmla="cos 13500 -16630"/>
                <a:gd name="G14" fmla="sin 13500 -16630"/>
                <a:gd name="G15" fmla="+- G11 10800 0"/>
                <a:gd name="G16" fmla="+- G12 10800 0"/>
                <a:gd name="G17" fmla="+- G13 10800 0"/>
                <a:gd name="G18" fmla="+- G14 10800 0"/>
                <a:gd name="G19" fmla="*/ 5419 1 2"/>
                <a:gd name="G20" fmla="+- G19 5400 0"/>
                <a:gd name="G21" fmla="cos G20 -16630"/>
                <a:gd name="G22" fmla="sin G20 -16630"/>
                <a:gd name="G23" fmla="+- G21 10800 0"/>
                <a:gd name="G24" fmla="+- G12 G23 G22"/>
                <a:gd name="G25" fmla="+- G22 G23 G11"/>
                <a:gd name="G26" fmla="cos 10800 -16630"/>
                <a:gd name="G27" fmla="sin 10800 -16630"/>
                <a:gd name="G28" fmla="cos 5419 -16630"/>
                <a:gd name="G29" fmla="sin 5419 -1663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9154518"/>
                <a:gd name="G36" fmla="sin G34 -9154518"/>
                <a:gd name="G37" fmla="+/ -9154518 -1663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19 G39"/>
                <a:gd name="G43" fmla="sin 54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499 w 21600"/>
                <a:gd name="T5" fmla="*/ 653 h 21600"/>
                <a:gd name="T6" fmla="*/ 4615 w 21600"/>
                <a:gd name="T7" fmla="*/ 5553 h 21600"/>
                <a:gd name="T8" fmla="*/ 12656 w 21600"/>
                <a:gd name="T9" fmla="*/ 5708 h 21600"/>
                <a:gd name="T10" fmla="*/ 24299 w 21600"/>
                <a:gd name="T11" fmla="*/ 10740 h 21600"/>
                <a:gd name="T12" fmla="*/ 18932 w 21600"/>
                <a:gd name="T13" fmla="*/ 16155 h 21600"/>
                <a:gd name="T14" fmla="*/ 13518 w 21600"/>
                <a:gd name="T15" fmla="*/ 1078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18" y="10776"/>
                  </a:moveTo>
                  <a:cubicBezTo>
                    <a:pt x="16205" y="7792"/>
                    <a:pt x="13783" y="5381"/>
                    <a:pt x="10800" y="5381"/>
                  </a:cubicBezTo>
                  <a:cubicBezTo>
                    <a:pt x="9208" y="5380"/>
                    <a:pt x="7697" y="6080"/>
                    <a:pt x="6667" y="7294"/>
                  </a:cubicBezTo>
                  <a:lnTo>
                    <a:pt x="2564" y="3812"/>
                  </a:lnTo>
                  <a:cubicBezTo>
                    <a:pt x="4616" y="1394"/>
                    <a:pt x="7628" y="-1"/>
                    <a:pt x="10800" y="0"/>
                  </a:cubicBezTo>
                  <a:cubicBezTo>
                    <a:pt x="16746" y="0"/>
                    <a:pt x="21573" y="4806"/>
                    <a:pt x="21599" y="10752"/>
                  </a:cubicBezTo>
                  <a:lnTo>
                    <a:pt x="24299" y="10740"/>
                  </a:lnTo>
                  <a:lnTo>
                    <a:pt x="18932" y="16155"/>
                  </a:lnTo>
                  <a:lnTo>
                    <a:pt x="13518" y="10787"/>
                  </a:lnTo>
                  <a:lnTo>
                    <a:pt x="16218" y="1077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3707904" y="3765322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3707904" y="3541248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3275856" y="3317176"/>
              <a:ext cx="1656184" cy="2448272"/>
            </a:xfrm>
            <a:prstGeom prst="rect">
              <a:avLst/>
            </a:prstGeom>
            <a:gradFill>
              <a:gsLst>
                <a:gs pos="0">
                  <a:srgbClr val="C00000"/>
                </a:gs>
                <a:gs pos="50000">
                  <a:srgbClr val="C00000"/>
                </a:gs>
                <a:gs pos="100000">
                  <a:srgbClr val="FF0000"/>
                </a:gs>
              </a:gsLst>
              <a:lin ang="4800000" scaled="0"/>
            </a:gra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3707904" y="3093104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3707904" y="2869032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3707904" y="2644960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4139952" y="2420888"/>
              <a:ext cx="1656184" cy="244827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3707904" y="2196816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3707904" y="1972744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3707904" y="1748672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3707904" y="1524600"/>
              <a:ext cx="1656184" cy="2448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>
                <a:rot lat="18373466" lon="4564337" rev="16925260"/>
              </a:camera>
              <a:lightRig rig="soft" dir="t"/>
            </a:scene3d>
            <a:sp3d prstMaterial="plastic">
              <a:bevelT w="63500" h="63500"/>
              <a:bevelB w="635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AutoShape 14"/>
            <p:cNvSpPr>
              <a:spLocks noChangeArrowheads="1"/>
            </p:cNvSpPr>
            <p:nvPr/>
          </p:nvSpPr>
          <p:spPr bwMode="auto">
            <a:xfrm>
              <a:off x="395536" y="2964550"/>
              <a:ext cx="2178050" cy="1379936"/>
            </a:xfrm>
            <a:prstGeom prst="roundRect">
              <a:avLst>
                <a:gd name="adj" fmla="val 1069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18900000" scaled="1"/>
            </a:gradFill>
            <a:ln w="9525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plastic">
              <a:bevelT w="190500" h="63500"/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</p:txBody>
        </p:sp>
        <p:sp>
          <p:nvSpPr>
            <p:cNvPr id="127" name="AutoShape 14"/>
            <p:cNvSpPr>
              <a:spLocks noChangeArrowheads="1"/>
            </p:cNvSpPr>
            <p:nvPr/>
          </p:nvSpPr>
          <p:spPr bwMode="auto">
            <a:xfrm>
              <a:off x="6444208" y="1660568"/>
              <a:ext cx="2178050" cy="1379936"/>
            </a:xfrm>
            <a:prstGeom prst="roundRect">
              <a:avLst>
                <a:gd name="adj" fmla="val 1069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18900000" scaled="1"/>
            </a:gradFill>
            <a:ln w="9525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plastic">
              <a:bevelT w="190500" h="63500"/>
            </a:sp3d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  <a:p>
              <a:pPr marR="0" lvl="0" indent="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ko-KR" altLang="ko-KR" dirty="0" smtClean="0"/>
            </a:p>
          </p:txBody>
        </p:sp>
        <p:sp>
          <p:nvSpPr>
            <p:cNvPr id="128" name="Text Box 9"/>
            <p:cNvSpPr txBox="1">
              <a:spLocks noChangeArrowheads="1"/>
            </p:cNvSpPr>
            <p:nvPr/>
          </p:nvSpPr>
          <p:spPr bwMode="auto">
            <a:xfrm>
              <a:off x="6517159" y="1556792"/>
              <a:ext cx="2016225" cy="429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R="0" lvl="0" indent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</a:pPr>
              <a:endParaRPr kumimoji="1" lang="ko-KR" altLang="ko-KR" sz="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29" name="Text Box 23"/>
            <p:cNvSpPr txBox="1">
              <a:spLocks noChangeArrowheads="1"/>
            </p:cNvSpPr>
            <p:nvPr/>
          </p:nvSpPr>
          <p:spPr bwMode="auto">
            <a:xfrm>
              <a:off x="1558008" y="5013175"/>
              <a:ext cx="1325216" cy="453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특허출원</a:t>
              </a:r>
              <a:endParaRPr kumimoji="1" lang="ko-KR" altLang="ko-KR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30" name="Text Box 23"/>
            <p:cNvSpPr txBox="1">
              <a:spLocks noChangeArrowheads="1"/>
            </p:cNvSpPr>
            <p:nvPr/>
          </p:nvSpPr>
          <p:spPr bwMode="auto">
            <a:xfrm>
              <a:off x="6118473" y="3720458"/>
              <a:ext cx="1368152" cy="379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1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출원번호</a:t>
              </a:r>
              <a:endParaRPr kumimoji="1" lang="ko-KR" altLang="ko-KR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1115616" y="3401124"/>
            <a:ext cx="172819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200000"/>
              </a:lnSpc>
              <a:buFont typeface="Wingdings" pitchFamily="2" charset="2"/>
              <a:buChar char="§"/>
            </a:pPr>
            <a:r>
              <a:rPr lang="ko-KR" altLang="ko-KR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모바일화면웹브라우징</a:t>
            </a:r>
            <a:endParaRPr lang="en-US" altLang="ko-KR" sz="11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웹이미지</a:t>
            </a:r>
            <a:r>
              <a:rPr lang="ko-KR" altLang="en-US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대체 텍스트</a:t>
            </a:r>
            <a:endParaRPr lang="en-US" altLang="ko-KR" sz="11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</a:pPr>
            <a:r>
              <a:rPr lang="en-US" altLang="ko-KR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100" dirty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생성 </a:t>
            </a: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방법</a:t>
            </a:r>
            <a:endParaRPr lang="en-US" altLang="ko-KR" sz="11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웹컨텐츠</a:t>
            </a: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제공 장치</a:t>
            </a:r>
            <a:endParaRPr lang="en-US" altLang="ko-KR" sz="11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</a:pPr>
            <a:r>
              <a:rPr lang="ko-KR" altLang="en-US" sz="11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    및 방법</a:t>
            </a:r>
            <a:endParaRPr lang="en-US" altLang="ko-KR" sz="1100" dirty="0" smtClean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 lvl="0" algn="l">
              <a:lnSpc>
                <a:spcPct val="200000"/>
              </a:lnSpc>
            </a:pPr>
            <a:endParaRPr lang="ko-KR" altLang="ko-KR" sz="11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388" y="2418843"/>
            <a:ext cx="17447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1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10-2013-0072254</a:t>
            </a:r>
          </a:p>
          <a:p>
            <a:pPr algn="l"/>
            <a:endParaRPr lang="en-US" altLang="ko-KR" sz="1100" b="1" dirty="0" smtClean="0">
              <a:solidFill>
                <a:srgbClr val="FF0000"/>
              </a:solidFill>
            </a:endParaRPr>
          </a:p>
          <a:p>
            <a:pPr algn="l"/>
            <a:r>
              <a:rPr lang="ko-KR" altLang="en-US" sz="11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10-2013-0072253</a:t>
            </a:r>
          </a:p>
          <a:p>
            <a:pPr algn="l"/>
            <a:endParaRPr lang="en-US" altLang="ko-KR" sz="1100" b="1" dirty="0" smtClean="0">
              <a:solidFill>
                <a:srgbClr val="FF0000"/>
              </a:solidFill>
            </a:endParaRPr>
          </a:p>
          <a:p>
            <a:pPr algn="l"/>
            <a:r>
              <a:rPr lang="ko-KR" altLang="en-US" sz="11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101-2014-0008810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133" name="제목 2"/>
          <p:cNvSpPr txBox="1">
            <a:spLocks/>
          </p:cNvSpPr>
          <p:nvPr/>
        </p:nvSpPr>
        <p:spPr>
          <a:xfrm>
            <a:off x="679259" y="1410602"/>
            <a:ext cx="2397951" cy="352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* 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rPr>
              <a:t>기술 특허사항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ea typeface="굴림" charset="-127"/>
              </a:rPr>
              <a:t>감 사 합 </a:t>
            </a:r>
            <a:r>
              <a:rPr lang="ko-KR" altLang="en-US" dirty="0" err="1" smtClean="0">
                <a:ea typeface="굴림" charset="-127"/>
              </a:rPr>
              <a:t>니</a:t>
            </a:r>
            <a:r>
              <a:rPr lang="ko-KR" altLang="en-US" dirty="0" smtClean="0">
                <a:ea typeface="굴림" charset="-127"/>
              </a:rPr>
              <a:t> 다</a:t>
            </a:r>
            <a:r>
              <a:rPr lang="en-US" altLang="ko-KR" dirty="0" smtClean="0">
                <a:ea typeface="굴림" charset="-127"/>
              </a:rPr>
              <a:t>!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www.intohci.com</a:t>
            </a:r>
            <a:endParaRPr lang="ko-KR" altLang="ko-KR" dirty="0"/>
          </a:p>
        </p:txBody>
      </p:sp>
      <p:pic>
        <p:nvPicPr>
          <p:cNvPr id="6" name="그림 5" descr="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4"/>
            <a:ext cx="1785918" cy="85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선거관리위원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834" y="1500174"/>
            <a:ext cx="1357322" cy="3706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reless_talkabout">
  <a:themeElements>
    <a:clrScheme name="Office 테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Impact"/>
        <a:ea typeface=""/>
        <a:cs typeface=""/>
      </a:majorFont>
      <a:minorFont>
        <a:latin typeface="Eras Demi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wireless_talkabout</Template>
  <TotalTime>156</TotalTime>
  <Words>480</Words>
  <Application>Microsoft PowerPoint</Application>
  <PresentationFormat>화면 슬라이드 쇼(4:3)</PresentationFormat>
  <Paragraphs>136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wireless_talkabout</vt:lpstr>
      <vt:lpstr>정보소외계층을 위한듣는 홈페이지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감 사 합 니 다!</vt:lpstr>
    </vt:vector>
  </TitlesOfParts>
  <Company>Owner-pc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정보소외계층을 위한듣는 홈페이지</dc:title>
  <dc:creator>Owner</dc:creator>
  <cp:lastModifiedBy>Owner</cp:lastModifiedBy>
  <cp:revision>28</cp:revision>
  <dcterms:created xsi:type="dcterms:W3CDTF">2014-02-13T05:15:56Z</dcterms:created>
  <dcterms:modified xsi:type="dcterms:W3CDTF">2014-02-24T06:36:27Z</dcterms:modified>
</cp:coreProperties>
</file>